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diagrams/layout1.xml" ContentType="application/vnd.openxmlformats-officedocument.drawingml.diagramLayout+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diagrams/data1.xml" ContentType="application/vnd.openxmlformats-officedocument.drawingml.diagramData+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82" r:id="rId5"/>
    <p:sldId id="316" r:id="rId6"/>
    <p:sldId id="317"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280"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C39FC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A80D8C-78A2-4B04-833B-494D109812AD}" type="doc">
      <dgm:prSet loTypeId="urn:microsoft.com/office/officeart/2005/8/layout/radial6" loCatId="cycle" qsTypeId="urn:microsoft.com/office/officeart/2005/8/quickstyle/simple5" qsCatId="simple" csTypeId="urn:microsoft.com/office/officeart/2005/8/colors/colorful2" csCatId="colorful" phldr="1"/>
      <dgm:spPr/>
      <dgm:t>
        <a:bodyPr/>
        <a:lstStyle/>
        <a:p>
          <a:pPr rtl="1"/>
          <a:endParaRPr lang="ar-EG"/>
        </a:p>
      </dgm:t>
    </dgm:pt>
    <dgm:pt modelId="{DC4EA72C-D78B-4739-BB1F-73C36FD767D3}">
      <dgm:prSet phldrT="[نص]"/>
      <dgm:spPr/>
      <dgm:t>
        <a:bodyPr/>
        <a:lstStyle/>
        <a:p>
          <a:pPr rtl="1"/>
          <a:r>
            <a:rPr lang="ar-EG" dirty="0" smtClean="0"/>
            <a:t>أنواع الفساد</a:t>
          </a:r>
          <a:endParaRPr lang="ar-EG" dirty="0"/>
        </a:p>
      </dgm:t>
    </dgm:pt>
    <dgm:pt modelId="{5EE2BEE5-D931-436E-A8CC-86F1C2B4ABC2}" type="parTrans" cxnId="{258C75D4-326D-46B8-8941-7193447441C0}">
      <dgm:prSet/>
      <dgm:spPr/>
      <dgm:t>
        <a:bodyPr/>
        <a:lstStyle/>
        <a:p>
          <a:pPr rtl="1"/>
          <a:endParaRPr lang="ar-EG"/>
        </a:p>
      </dgm:t>
    </dgm:pt>
    <dgm:pt modelId="{284E09D3-0E12-4E79-9009-334686109AD1}" type="sibTrans" cxnId="{258C75D4-326D-46B8-8941-7193447441C0}">
      <dgm:prSet/>
      <dgm:spPr/>
      <dgm:t>
        <a:bodyPr/>
        <a:lstStyle/>
        <a:p>
          <a:pPr rtl="1"/>
          <a:endParaRPr lang="ar-EG"/>
        </a:p>
      </dgm:t>
    </dgm:pt>
    <dgm:pt modelId="{499B0CED-CBA7-4336-A6F1-01608B79E7F1}">
      <dgm:prSet phldrT="[نص]"/>
      <dgm:spPr/>
      <dgm:t>
        <a:bodyPr/>
        <a:lstStyle/>
        <a:p>
          <a:pPr rtl="1"/>
          <a:r>
            <a:rPr lang="ar-EG" dirty="0" smtClean="0"/>
            <a:t>الفساد المالي</a:t>
          </a:r>
          <a:endParaRPr lang="ar-EG" dirty="0"/>
        </a:p>
      </dgm:t>
    </dgm:pt>
    <dgm:pt modelId="{627C9F22-D3EB-46EC-90FD-059201DD3007}" type="parTrans" cxnId="{70A1F3B0-5422-4524-BC46-7C701A34B6EF}">
      <dgm:prSet/>
      <dgm:spPr/>
      <dgm:t>
        <a:bodyPr/>
        <a:lstStyle/>
        <a:p>
          <a:pPr rtl="1"/>
          <a:endParaRPr lang="ar-EG"/>
        </a:p>
      </dgm:t>
    </dgm:pt>
    <dgm:pt modelId="{AD2BC4C3-B4E5-47E7-8BCB-2E6927AAA744}" type="sibTrans" cxnId="{70A1F3B0-5422-4524-BC46-7C701A34B6EF}">
      <dgm:prSet/>
      <dgm:spPr/>
      <dgm:t>
        <a:bodyPr/>
        <a:lstStyle/>
        <a:p>
          <a:pPr rtl="1"/>
          <a:endParaRPr lang="ar-EG"/>
        </a:p>
      </dgm:t>
    </dgm:pt>
    <dgm:pt modelId="{400AF44E-B55D-4CD8-9CC4-826627D2F96A}">
      <dgm:prSet phldrT="[نص]"/>
      <dgm:spPr/>
      <dgm:t>
        <a:bodyPr/>
        <a:lstStyle/>
        <a:p>
          <a:pPr rtl="1"/>
          <a:r>
            <a:rPr lang="ar-EG" dirty="0" smtClean="0"/>
            <a:t>الفساد الإداري</a:t>
          </a:r>
          <a:endParaRPr lang="ar-EG" dirty="0"/>
        </a:p>
      </dgm:t>
    </dgm:pt>
    <dgm:pt modelId="{20D7DA98-1AA0-4964-9142-3F3E38E99B3F}" type="parTrans" cxnId="{E9AEF3A0-E760-4ADD-9EBD-FBB2BDD4B237}">
      <dgm:prSet/>
      <dgm:spPr/>
      <dgm:t>
        <a:bodyPr/>
        <a:lstStyle/>
        <a:p>
          <a:pPr rtl="1"/>
          <a:endParaRPr lang="ar-EG"/>
        </a:p>
      </dgm:t>
    </dgm:pt>
    <dgm:pt modelId="{35FD03A3-D5BF-4E64-8D43-6F0CF4DD9A6F}" type="sibTrans" cxnId="{E9AEF3A0-E760-4ADD-9EBD-FBB2BDD4B237}">
      <dgm:prSet/>
      <dgm:spPr/>
      <dgm:t>
        <a:bodyPr/>
        <a:lstStyle/>
        <a:p>
          <a:pPr rtl="1"/>
          <a:endParaRPr lang="ar-EG"/>
        </a:p>
      </dgm:t>
    </dgm:pt>
    <dgm:pt modelId="{34077B2E-7E4E-4E71-BC62-AF204EA8382B}">
      <dgm:prSet phldrT="[نص]"/>
      <dgm:spPr/>
      <dgm:t>
        <a:bodyPr/>
        <a:lstStyle/>
        <a:p>
          <a:pPr rtl="1"/>
          <a:r>
            <a:rPr lang="ar-EG" dirty="0" smtClean="0"/>
            <a:t>الفساد السياسي</a:t>
          </a:r>
          <a:endParaRPr lang="ar-EG" dirty="0"/>
        </a:p>
      </dgm:t>
    </dgm:pt>
    <dgm:pt modelId="{45418E5C-029E-40F0-B94C-4403F3BFB802}" type="parTrans" cxnId="{30E1ED4D-6B0F-4D45-8DA6-9016954C03BA}">
      <dgm:prSet/>
      <dgm:spPr/>
      <dgm:t>
        <a:bodyPr/>
        <a:lstStyle/>
        <a:p>
          <a:pPr rtl="1"/>
          <a:endParaRPr lang="ar-EG"/>
        </a:p>
      </dgm:t>
    </dgm:pt>
    <dgm:pt modelId="{EDF91C3A-E7F0-47AA-970A-0DB7F5DCCFB8}" type="sibTrans" cxnId="{30E1ED4D-6B0F-4D45-8DA6-9016954C03BA}">
      <dgm:prSet/>
      <dgm:spPr/>
      <dgm:t>
        <a:bodyPr/>
        <a:lstStyle/>
        <a:p>
          <a:pPr rtl="1"/>
          <a:endParaRPr lang="ar-EG"/>
        </a:p>
      </dgm:t>
    </dgm:pt>
    <dgm:pt modelId="{CC272F50-DC49-40FF-8335-5041803DFA35}">
      <dgm:prSet phldrT="[نص]"/>
      <dgm:spPr/>
      <dgm:t>
        <a:bodyPr/>
        <a:lstStyle/>
        <a:p>
          <a:pPr rtl="1"/>
          <a:r>
            <a:rPr lang="ar-EG" dirty="0" smtClean="0"/>
            <a:t>الفساد الأخلاقي</a:t>
          </a:r>
          <a:endParaRPr lang="ar-EG" dirty="0"/>
        </a:p>
      </dgm:t>
    </dgm:pt>
    <dgm:pt modelId="{383FB2D9-0A1B-48FD-AA62-E9378E70B4E3}" type="parTrans" cxnId="{E449E96A-6B9C-41D0-AB16-E1766ED67E63}">
      <dgm:prSet/>
      <dgm:spPr/>
      <dgm:t>
        <a:bodyPr/>
        <a:lstStyle/>
        <a:p>
          <a:pPr rtl="1"/>
          <a:endParaRPr lang="ar-EG"/>
        </a:p>
      </dgm:t>
    </dgm:pt>
    <dgm:pt modelId="{B328A4D6-5579-434A-9C6D-665F0B8C2F65}" type="sibTrans" cxnId="{E449E96A-6B9C-41D0-AB16-E1766ED67E63}">
      <dgm:prSet/>
      <dgm:spPr/>
      <dgm:t>
        <a:bodyPr/>
        <a:lstStyle/>
        <a:p>
          <a:pPr rtl="1"/>
          <a:endParaRPr lang="ar-EG"/>
        </a:p>
      </dgm:t>
    </dgm:pt>
    <dgm:pt modelId="{A0ED5DA8-5FDF-42EE-8066-145CFD6A4287}" type="pres">
      <dgm:prSet presAssocID="{7BA80D8C-78A2-4B04-833B-494D109812AD}" presName="Name0" presStyleCnt="0">
        <dgm:presLayoutVars>
          <dgm:chMax val="1"/>
          <dgm:dir/>
          <dgm:animLvl val="ctr"/>
          <dgm:resizeHandles val="exact"/>
        </dgm:presLayoutVars>
      </dgm:prSet>
      <dgm:spPr/>
      <dgm:t>
        <a:bodyPr/>
        <a:lstStyle/>
        <a:p>
          <a:pPr rtl="1"/>
          <a:endParaRPr lang="ar-EG"/>
        </a:p>
      </dgm:t>
    </dgm:pt>
    <dgm:pt modelId="{C0747E7F-0D65-44AC-837B-76D2167EF7B9}" type="pres">
      <dgm:prSet presAssocID="{DC4EA72C-D78B-4739-BB1F-73C36FD767D3}" presName="centerShape" presStyleLbl="node0" presStyleIdx="0" presStyleCnt="1"/>
      <dgm:spPr/>
      <dgm:t>
        <a:bodyPr/>
        <a:lstStyle/>
        <a:p>
          <a:pPr rtl="1"/>
          <a:endParaRPr lang="ar-EG"/>
        </a:p>
      </dgm:t>
    </dgm:pt>
    <dgm:pt modelId="{F2475E41-906C-455D-B161-09048DEE9D42}" type="pres">
      <dgm:prSet presAssocID="{499B0CED-CBA7-4336-A6F1-01608B79E7F1}" presName="node" presStyleLbl="node1" presStyleIdx="0" presStyleCnt="4">
        <dgm:presLayoutVars>
          <dgm:bulletEnabled val="1"/>
        </dgm:presLayoutVars>
      </dgm:prSet>
      <dgm:spPr/>
      <dgm:t>
        <a:bodyPr/>
        <a:lstStyle/>
        <a:p>
          <a:pPr rtl="1"/>
          <a:endParaRPr lang="ar-EG"/>
        </a:p>
      </dgm:t>
    </dgm:pt>
    <dgm:pt modelId="{F0D33618-6E16-4DF8-9DAB-93E2EFFC9237}" type="pres">
      <dgm:prSet presAssocID="{499B0CED-CBA7-4336-A6F1-01608B79E7F1}" presName="dummy" presStyleCnt="0"/>
      <dgm:spPr/>
    </dgm:pt>
    <dgm:pt modelId="{1E408468-A460-49EC-AE5B-0C39746369DF}" type="pres">
      <dgm:prSet presAssocID="{AD2BC4C3-B4E5-47E7-8BCB-2E6927AAA744}" presName="sibTrans" presStyleLbl="sibTrans2D1" presStyleIdx="0" presStyleCnt="4"/>
      <dgm:spPr/>
      <dgm:t>
        <a:bodyPr/>
        <a:lstStyle/>
        <a:p>
          <a:pPr rtl="1"/>
          <a:endParaRPr lang="ar-EG"/>
        </a:p>
      </dgm:t>
    </dgm:pt>
    <dgm:pt modelId="{F823CC1C-5B1F-45A9-82BB-46CAC2296B00}" type="pres">
      <dgm:prSet presAssocID="{400AF44E-B55D-4CD8-9CC4-826627D2F96A}" presName="node" presStyleLbl="node1" presStyleIdx="1" presStyleCnt="4">
        <dgm:presLayoutVars>
          <dgm:bulletEnabled val="1"/>
        </dgm:presLayoutVars>
      </dgm:prSet>
      <dgm:spPr/>
      <dgm:t>
        <a:bodyPr/>
        <a:lstStyle/>
        <a:p>
          <a:pPr rtl="1"/>
          <a:endParaRPr lang="ar-EG"/>
        </a:p>
      </dgm:t>
    </dgm:pt>
    <dgm:pt modelId="{35C4D914-7DBF-45B6-9EC1-64626EF0DC2F}" type="pres">
      <dgm:prSet presAssocID="{400AF44E-B55D-4CD8-9CC4-826627D2F96A}" presName="dummy" presStyleCnt="0"/>
      <dgm:spPr/>
    </dgm:pt>
    <dgm:pt modelId="{E07063D4-D42E-43DD-9FA6-6AE3E5E7B5A8}" type="pres">
      <dgm:prSet presAssocID="{35FD03A3-D5BF-4E64-8D43-6F0CF4DD9A6F}" presName="sibTrans" presStyleLbl="sibTrans2D1" presStyleIdx="1" presStyleCnt="4"/>
      <dgm:spPr/>
      <dgm:t>
        <a:bodyPr/>
        <a:lstStyle/>
        <a:p>
          <a:pPr rtl="1"/>
          <a:endParaRPr lang="ar-EG"/>
        </a:p>
      </dgm:t>
    </dgm:pt>
    <dgm:pt modelId="{5946ECAB-F629-4366-8538-A77693A2FD31}" type="pres">
      <dgm:prSet presAssocID="{34077B2E-7E4E-4E71-BC62-AF204EA8382B}" presName="node" presStyleLbl="node1" presStyleIdx="2" presStyleCnt="4">
        <dgm:presLayoutVars>
          <dgm:bulletEnabled val="1"/>
        </dgm:presLayoutVars>
      </dgm:prSet>
      <dgm:spPr/>
      <dgm:t>
        <a:bodyPr/>
        <a:lstStyle/>
        <a:p>
          <a:pPr rtl="1"/>
          <a:endParaRPr lang="ar-EG"/>
        </a:p>
      </dgm:t>
    </dgm:pt>
    <dgm:pt modelId="{E51A8B55-10B4-403B-930E-D678F5D3270C}" type="pres">
      <dgm:prSet presAssocID="{34077B2E-7E4E-4E71-BC62-AF204EA8382B}" presName="dummy" presStyleCnt="0"/>
      <dgm:spPr/>
    </dgm:pt>
    <dgm:pt modelId="{79191878-0A93-41B9-B45E-813D3C589DA4}" type="pres">
      <dgm:prSet presAssocID="{EDF91C3A-E7F0-47AA-970A-0DB7F5DCCFB8}" presName="sibTrans" presStyleLbl="sibTrans2D1" presStyleIdx="2" presStyleCnt="4"/>
      <dgm:spPr/>
      <dgm:t>
        <a:bodyPr/>
        <a:lstStyle/>
        <a:p>
          <a:pPr rtl="1"/>
          <a:endParaRPr lang="ar-EG"/>
        </a:p>
      </dgm:t>
    </dgm:pt>
    <dgm:pt modelId="{1CA15524-0548-4632-814F-6C4A7CD0CAEE}" type="pres">
      <dgm:prSet presAssocID="{CC272F50-DC49-40FF-8335-5041803DFA35}" presName="node" presStyleLbl="node1" presStyleIdx="3" presStyleCnt="4">
        <dgm:presLayoutVars>
          <dgm:bulletEnabled val="1"/>
        </dgm:presLayoutVars>
      </dgm:prSet>
      <dgm:spPr/>
      <dgm:t>
        <a:bodyPr/>
        <a:lstStyle/>
        <a:p>
          <a:pPr rtl="1"/>
          <a:endParaRPr lang="ar-EG"/>
        </a:p>
      </dgm:t>
    </dgm:pt>
    <dgm:pt modelId="{85957B48-FCD6-44FF-A0BE-30D9E6FAA550}" type="pres">
      <dgm:prSet presAssocID="{CC272F50-DC49-40FF-8335-5041803DFA35}" presName="dummy" presStyleCnt="0"/>
      <dgm:spPr/>
    </dgm:pt>
    <dgm:pt modelId="{2F40E196-0034-4B75-9665-B19F7C0B4EFB}" type="pres">
      <dgm:prSet presAssocID="{B328A4D6-5579-434A-9C6D-665F0B8C2F65}" presName="sibTrans" presStyleLbl="sibTrans2D1" presStyleIdx="3" presStyleCnt="4"/>
      <dgm:spPr/>
      <dgm:t>
        <a:bodyPr/>
        <a:lstStyle/>
        <a:p>
          <a:pPr rtl="1"/>
          <a:endParaRPr lang="ar-EG"/>
        </a:p>
      </dgm:t>
    </dgm:pt>
  </dgm:ptLst>
  <dgm:cxnLst>
    <dgm:cxn modelId="{0CB3F835-BF7E-4A70-9EEB-4C444586A09D}" type="presOf" srcId="{7BA80D8C-78A2-4B04-833B-494D109812AD}" destId="{A0ED5DA8-5FDF-42EE-8066-145CFD6A4287}" srcOrd="0" destOrd="0" presId="urn:microsoft.com/office/officeart/2005/8/layout/radial6"/>
    <dgm:cxn modelId="{50150D6A-4328-4F44-8349-9F3E65C40538}" type="presOf" srcId="{499B0CED-CBA7-4336-A6F1-01608B79E7F1}" destId="{F2475E41-906C-455D-B161-09048DEE9D42}" srcOrd="0" destOrd="0" presId="urn:microsoft.com/office/officeart/2005/8/layout/radial6"/>
    <dgm:cxn modelId="{30E1ED4D-6B0F-4D45-8DA6-9016954C03BA}" srcId="{DC4EA72C-D78B-4739-BB1F-73C36FD767D3}" destId="{34077B2E-7E4E-4E71-BC62-AF204EA8382B}" srcOrd="2" destOrd="0" parTransId="{45418E5C-029E-40F0-B94C-4403F3BFB802}" sibTransId="{EDF91C3A-E7F0-47AA-970A-0DB7F5DCCFB8}"/>
    <dgm:cxn modelId="{F0233013-1AFB-4343-997E-72998274A919}" type="presOf" srcId="{AD2BC4C3-B4E5-47E7-8BCB-2E6927AAA744}" destId="{1E408468-A460-49EC-AE5B-0C39746369DF}" srcOrd="0" destOrd="0" presId="urn:microsoft.com/office/officeart/2005/8/layout/radial6"/>
    <dgm:cxn modelId="{E449E96A-6B9C-41D0-AB16-E1766ED67E63}" srcId="{DC4EA72C-D78B-4739-BB1F-73C36FD767D3}" destId="{CC272F50-DC49-40FF-8335-5041803DFA35}" srcOrd="3" destOrd="0" parTransId="{383FB2D9-0A1B-48FD-AA62-E9378E70B4E3}" sibTransId="{B328A4D6-5579-434A-9C6D-665F0B8C2F65}"/>
    <dgm:cxn modelId="{E9AEF3A0-E760-4ADD-9EBD-FBB2BDD4B237}" srcId="{DC4EA72C-D78B-4739-BB1F-73C36FD767D3}" destId="{400AF44E-B55D-4CD8-9CC4-826627D2F96A}" srcOrd="1" destOrd="0" parTransId="{20D7DA98-1AA0-4964-9142-3F3E38E99B3F}" sibTransId="{35FD03A3-D5BF-4E64-8D43-6F0CF4DD9A6F}"/>
    <dgm:cxn modelId="{258C75D4-326D-46B8-8941-7193447441C0}" srcId="{7BA80D8C-78A2-4B04-833B-494D109812AD}" destId="{DC4EA72C-D78B-4739-BB1F-73C36FD767D3}" srcOrd="0" destOrd="0" parTransId="{5EE2BEE5-D931-436E-A8CC-86F1C2B4ABC2}" sibTransId="{284E09D3-0E12-4E79-9009-334686109AD1}"/>
    <dgm:cxn modelId="{FE7060F4-90CA-4F28-B280-CFF174C3B620}" type="presOf" srcId="{DC4EA72C-D78B-4739-BB1F-73C36FD767D3}" destId="{C0747E7F-0D65-44AC-837B-76D2167EF7B9}" srcOrd="0" destOrd="0" presId="urn:microsoft.com/office/officeart/2005/8/layout/radial6"/>
    <dgm:cxn modelId="{9E895C18-8560-4FA3-A17F-54DFFB6C8163}" type="presOf" srcId="{EDF91C3A-E7F0-47AA-970A-0DB7F5DCCFB8}" destId="{79191878-0A93-41B9-B45E-813D3C589DA4}" srcOrd="0" destOrd="0" presId="urn:microsoft.com/office/officeart/2005/8/layout/radial6"/>
    <dgm:cxn modelId="{C1874F28-C098-4986-A143-F16F783C12E4}" type="presOf" srcId="{CC272F50-DC49-40FF-8335-5041803DFA35}" destId="{1CA15524-0548-4632-814F-6C4A7CD0CAEE}" srcOrd="0" destOrd="0" presId="urn:microsoft.com/office/officeart/2005/8/layout/radial6"/>
    <dgm:cxn modelId="{BCB7FAD4-3638-45B8-A6BB-E79CB3B9EDCF}" type="presOf" srcId="{34077B2E-7E4E-4E71-BC62-AF204EA8382B}" destId="{5946ECAB-F629-4366-8538-A77693A2FD31}" srcOrd="0" destOrd="0" presId="urn:microsoft.com/office/officeart/2005/8/layout/radial6"/>
    <dgm:cxn modelId="{1AE32248-E002-4F6D-A19E-174FEC4EED71}" type="presOf" srcId="{400AF44E-B55D-4CD8-9CC4-826627D2F96A}" destId="{F823CC1C-5B1F-45A9-82BB-46CAC2296B00}" srcOrd="0" destOrd="0" presId="urn:microsoft.com/office/officeart/2005/8/layout/radial6"/>
    <dgm:cxn modelId="{863EC016-C8D4-41C9-BF60-75F9A6BF15B4}" type="presOf" srcId="{B328A4D6-5579-434A-9C6D-665F0B8C2F65}" destId="{2F40E196-0034-4B75-9665-B19F7C0B4EFB}" srcOrd="0" destOrd="0" presId="urn:microsoft.com/office/officeart/2005/8/layout/radial6"/>
    <dgm:cxn modelId="{70A1F3B0-5422-4524-BC46-7C701A34B6EF}" srcId="{DC4EA72C-D78B-4739-BB1F-73C36FD767D3}" destId="{499B0CED-CBA7-4336-A6F1-01608B79E7F1}" srcOrd="0" destOrd="0" parTransId="{627C9F22-D3EB-46EC-90FD-059201DD3007}" sibTransId="{AD2BC4C3-B4E5-47E7-8BCB-2E6927AAA744}"/>
    <dgm:cxn modelId="{764E566F-F107-45F4-97F3-7D6EE083376A}" type="presOf" srcId="{35FD03A3-D5BF-4E64-8D43-6F0CF4DD9A6F}" destId="{E07063D4-D42E-43DD-9FA6-6AE3E5E7B5A8}" srcOrd="0" destOrd="0" presId="urn:microsoft.com/office/officeart/2005/8/layout/radial6"/>
    <dgm:cxn modelId="{761189EC-0CF8-4B40-AA9F-881047609499}" type="presParOf" srcId="{A0ED5DA8-5FDF-42EE-8066-145CFD6A4287}" destId="{C0747E7F-0D65-44AC-837B-76D2167EF7B9}" srcOrd="0" destOrd="0" presId="urn:microsoft.com/office/officeart/2005/8/layout/radial6"/>
    <dgm:cxn modelId="{EC19192A-6CF0-47C1-B5EC-8815C77ECF7E}" type="presParOf" srcId="{A0ED5DA8-5FDF-42EE-8066-145CFD6A4287}" destId="{F2475E41-906C-455D-B161-09048DEE9D42}" srcOrd="1" destOrd="0" presId="urn:microsoft.com/office/officeart/2005/8/layout/radial6"/>
    <dgm:cxn modelId="{68A2A31C-1804-4917-9B75-C539C7988926}" type="presParOf" srcId="{A0ED5DA8-5FDF-42EE-8066-145CFD6A4287}" destId="{F0D33618-6E16-4DF8-9DAB-93E2EFFC9237}" srcOrd="2" destOrd="0" presId="urn:microsoft.com/office/officeart/2005/8/layout/radial6"/>
    <dgm:cxn modelId="{6DD97CF5-B22D-4782-9743-1A8AC56C5813}" type="presParOf" srcId="{A0ED5DA8-5FDF-42EE-8066-145CFD6A4287}" destId="{1E408468-A460-49EC-AE5B-0C39746369DF}" srcOrd="3" destOrd="0" presId="urn:microsoft.com/office/officeart/2005/8/layout/radial6"/>
    <dgm:cxn modelId="{EA967FCC-9C4B-4215-9B74-21838424B9FB}" type="presParOf" srcId="{A0ED5DA8-5FDF-42EE-8066-145CFD6A4287}" destId="{F823CC1C-5B1F-45A9-82BB-46CAC2296B00}" srcOrd="4" destOrd="0" presId="urn:microsoft.com/office/officeart/2005/8/layout/radial6"/>
    <dgm:cxn modelId="{EADCD971-AD79-4682-A661-FF048AE1880F}" type="presParOf" srcId="{A0ED5DA8-5FDF-42EE-8066-145CFD6A4287}" destId="{35C4D914-7DBF-45B6-9EC1-64626EF0DC2F}" srcOrd="5" destOrd="0" presId="urn:microsoft.com/office/officeart/2005/8/layout/radial6"/>
    <dgm:cxn modelId="{5A5B5E77-58D3-440C-BCCC-C08C86432BF2}" type="presParOf" srcId="{A0ED5DA8-5FDF-42EE-8066-145CFD6A4287}" destId="{E07063D4-D42E-43DD-9FA6-6AE3E5E7B5A8}" srcOrd="6" destOrd="0" presId="urn:microsoft.com/office/officeart/2005/8/layout/radial6"/>
    <dgm:cxn modelId="{3FE23C7D-405A-4B73-8C06-761BDE899882}" type="presParOf" srcId="{A0ED5DA8-5FDF-42EE-8066-145CFD6A4287}" destId="{5946ECAB-F629-4366-8538-A77693A2FD31}" srcOrd="7" destOrd="0" presId="urn:microsoft.com/office/officeart/2005/8/layout/radial6"/>
    <dgm:cxn modelId="{9DE6E2D0-1E17-4D11-85F4-9D3B585CC0EA}" type="presParOf" srcId="{A0ED5DA8-5FDF-42EE-8066-145CFD6A4287}" destId="{E51A8B55-10B4-403B-930E-D678F5D3270C}" srcOrd="8" destOrd="0" presId="urn:microsoft.com/office/officeart/2005/8/layout/radial6"/>
    <dgm:cxn modelId="{A76BBE7F-E874-4280-BC07-CEF89A549879}" type="presParOf" srcId="{A0ED5DA8-5FDF-42EE-8066-145CFD6A4287}" destId="{79191878-0A93-41B9-B45E-813D3C589DA4}" srcOrd="9" destOrd="0" presId="urn:microsoft.com/office/officeart/2005/8/layout/radial6"/>
    <dgm:cxn modelId="{FDA7F44E-9418-4616-8CD9-2883861227A6}" type="presParOf" srcId="{A0ED5DA8-5FDF-42EE-8066-145CFD6A4287}" destId="{1CA15524-0548-4632-814F-6C4A7CD0CAEE}" srcOrd="10" destOrd="0" presId="urn:microsoft.com/office/officeart/2005/8/layout/radial6"/>
    <dgm:cxn modelId="{A934AEEA-81DC-4BDD-AEE0-5A03A8E295E2}" type="presParOf" srcId="{A0ED5DA8-5FDF-42EE-8066-145CFD6A4287}" destId="{85957B48-FCD6-44FF-A0BE-30D9E6FAA550}" srcOrd="11" destOrd="0" presId="urn:microsoft.com/office/officeart/2005/8/layout/radial6"/>
    <dgm:cxn modelId="{C48DC030-C683-409D-A267-D7C1C6B43B94}" type="presParOf" srcId="{A0ED5DA8-5FDF-42EE-8066-145CFD6A4287}" destId="{2F40E196-0034-4B75-9665-B19F7C0B4EFB}"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40E196-0034-4B75-9665-B19F7C0B4EFB}">
      <dsp:nvSpPr>
        <dsp:cNvPr id="0" name=""/>
        <dsp:cNvSpPr/>
      </dsp:nvSpPr>
      <dsp:spPr>
        <a:xfrm>
          <a:off x="2179048" y="643151"/>
          <a:ext cx="4285839" cy="4285839"/>
        </a:xfrm>
        <a:prstGeom prst="blockArc">
          <a:avLst>
            <a:gd name="adj1" fmla="val 10800000"/>
            <a:gd name="adj2" fmla="val 16200000"/>
            <a:gd name="adj3" fmla="val 4641"/>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8"/>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79191878-0A93-41B9-B45E-813D3C589DA4}">
      <dsp:nvSpPr>
        <dsp:cNvPr id="0" name=""/>
        <dsp:cNvSpPr/>
      </dsp:nvSpPr>
      <dsp:spPr>
        <a:xfrm>
          <a:off x="2179048" y="643151"/>
          <a:ext cx="4285839" cy="4285839"/>
        </a:xfrm>
        <a:prstGeom prst="blockArc">
          <a:avLst>
            <a:gd name="adj1" fmla="val 5400000"/>
            <a:gd name="adj2" fmla="val 10800000"/>
            <a:gd name="adj3" fmla="val 4641"/>
          </a:avLst>
        </a:prstGeom>
        <a:gradFill rotWithShape="0">
          <a:gsLst>
            <a:gs pos="0">
              <a:schemeClr val="accent2">
                <a:hueOff val="-13442126"/>
                <a:satOff val="5846"/>
                <a:lumOff val="1700"/>
                <a:alphaOff val="0"/>
                <a:shade val="15000"/>
                <a:satMod val="180000"/>
              </a:schemeClr>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6"/>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E07063D4-D42E-43DD-9FA6-6AE3E5E7B5A8}">
      <dsp:nvSpPr>
        <dsp:cNvPr id="0" name=""/>
        <dsp:cNvSpPr/>
      </dsp:nvSpPr>
      <dsp:spPr>
        <a:xfrm>
          <a:off x="2179048" y="643151"/>
          <a:ext cx="4285839" cy="4285839"/>
        </a:xfrm>
        <a:prstGeom prst="blockArc">
          <a:avLst>
            <a:gd name="adj1" fmla="val 0"/>
            <a:gd name="adj2" fmla="val 5400000"/>
            <a:gd name="adj3" fmla="val 4641"/>
          </a:avLst>
        </a:prstGeom>
        <a:gradFill rotWithShape="0">
          <a:gsLst>
            <a:gs pos="0">
              <a:schemeClr val="accent2">
                <a:hueOff val="-6721063"/>
                <a:satOff val="2923"/>
                <a:lumOff val="850"/>
                <a:alphaOff val="0"/>
                <a:shade val="15000"/>
                <a:satMod val="180000"/>
              </a:schemeClr>
            </a:gs>
            <a:gs pos="50000">
              <a:schemeClr val="accent2">
                <a:hueOff val="-6721063"/>
                <a:satOff val="2923"/>
                <a:lumOff val="850"/>
                <a:alphaOff val="0"/>
                <a:shade val="45000"/>
                <a:satMod val="170000"/>
              </a:schemeClr>
            </a:gs>
            <a:gs pos="70000">
              <a:schemeClr val="accent2">
                <a:hueOff val="-6721063"/>
                <a:satOff val="2923"/>
                <a:lumOff val="850"/>
                <a:alphaOff val="0"/>
                <a:tint val="99000"/>
                <a:shade val="65000"/>
                <a:satMod val="155000"/>
              </a:schemeClr>
            </a:gs>
            <a:gs pos="100000">
              <a:schemeClr val="accent2">
                <a:hueOff val="-6721063"/>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3"/>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1E408468-A460-49EC-AE5B-0C39746369DF}">
      <dsp:nvSpPr>
        <dsp:cNvPr id="0" name=""/>
        <dsp:cNvSpPr/>
      </dsp:nvSpPr>
      <dsp:spPr>
        <a:xfrm>
          <a:off x="2179048" y="643151"/>
          <a:ext cx="4285839" cy="4285839"/>
        </a:xfrm>
        <a:prstGeom prst="blockArc">
          <a:avLst>
            <a:gd name="adj1" fmla="val 16200000"/>
            <a:gd name="adj2" fmla="val 0"/>
            <a:gd name="adj3" fmla="val 4641"/>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C0747E7F-0D65-44AC-837B-76D2167EF7B9}">
      <dsp:nvSpPr>
        <dsp:cNvPr id="0" name=""/>
        <dsp:cNvSpPr/>
      </dsp:nvSpPr>
      <dsp:spPr>
        <a:xfrm>
          <a:off x="3335386" y="1799488"/>
          <a:ext cx="1973164" cy="1973164"/>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rtl="1">
            <a:lnSpc>
              <a:spcPct val="90000"/>
            </a:lnSpc>
            <a:spcBef>
              <a:spcPct val="0"/>
            </a:spcBef>
            <a:spcAft>
              <a:spcPct val="35000"/>
            </a:spcAft>
          </a:pPr>
          <a:r>
            <a:rPr lang="ar-EG" sz="4800" kern="1200" dirty="0" smtClean="0"/>
            <a:t>أنواع الفساد</a:t>
          </a:r>
          <a:endParaRPr lang="ar-EG" sz="4800" kern="1200" dirty="0"/>
        </a:p>
      </dsp:txBody>
      <dsp:txXfrm>
        <a:off x="3335386" y="1799488"/>
        <a:ext cx="1973164" cy="1973164"/>
      </dsp:txXfrm>
    </dsp:sp>
    <dsp:sp modelId="{F2475E41-906C-455D-B161-09048DEE9D42}">
      <dsp:nvSpPr>
        <dsp:cNvPr id="0" name=""/>
        <dsp:cNvSpPr/>
      </dsp:nvSpPr>
      <dsp:spPr>
        <a:xfrm>
          <a:off x="3631360" y="2267"/>
          <a:ext cx="1381215" cy="1381215"/>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EG" sz="2600" kern="1200" dirty="0" smtClean="0"/>
            <a:t>الفساد المالي</a:t>
          </a:r>
          <a:endParaRPr lang="ar-EG" sz="2600" kern="1200" dirty="0"/>
        </a:p>
      </dsp:txBody>
      <dsp:txXfrm>
        <a:off x="3631360" y="2267"/>
        <a:ext cx="1381215" cy="1381215"/>
      </dsp:txXfrm>
    </dsp:sp>
    <dsp:sp modelId="{F823CC1C-5B1F-45A9-82BB-46CAC2296B00}">
      <dsp:nvSpPr>
        <dsp:cNvPr id="0" name=""/>
        <dsp:cNvSpPr/>
      </dsp:nvSpPr>
      <dsp:spPr>
        <a:xfrm>
          <a:off x="5724556" y="2095463"/>
          <a:ext cx="1381215" cy="1381215"/>
        </a:xfrm>
        <a:prstGeom prst="ellipse">
          <a:avLst/>
        </a:prstGeom>
        <a:gradFill rotWithShape="0">
          <a:gsLst>
            <a:gs pos="0">
              <a:schemeClr val="accent2">
                <a:hueOff val="-6721063"/>
                <a:satOff val="2923"/>
                <a:lumOff val="850"/>
                <a:alphaOff val="0"/>
                <a:shade val="15000"/>
                <a:satMod val="180000"/>
              </a:schemeClr>
            </a:gs>
            <a:gs pos="50000">
              <a:schemeClr val="accent2">
                <a:hueOff val="-6721063"/>
                <a:satOff val="2923"/>
                <a:lumOff val="850"/>
                <a:alphaOff val="0"/>
                <a:shade val="45000"/>
                <a:satMod val="170000"/>
              </a:schemeClr>
            </a:gs>
            <a:gs pos="70000">
              <a:schemeClr val="accent2">
                <a:hueOff val="-6721063"/>
                <a:satOff val="2923"/>
                <a:lumOff val="850"/>
                <a:alphaOff val="0"/>
                <a:tint val="99000"/>
                <a:shade val="65000"/>
                <a:satMod val="155000"/>
              </a:schemeClr>
            </a:gs>
            <a:gs pos="100000">
              <a:schemeClr val="accent2">
                <a:hueOff val="-6721063"/>
                <a:satOff val="2923"/>
                <a:lumOff val="8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6721063"/>
              <a:satOff val="2923"/>
              <a:lumOff val="8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EG" sz="2600" kern="1200" dirty="0" smtClean="0"/>
            <a:t>الفساد الإداري</a:t>
          </a:r>
          <a:endParaRPr lang="ar-EG" sz="2600" kern="1200" dirty="0"/>
        </a:p>
      </dsp:txBody>
      <dsp:txXfrm>
        <a:off x="5724556" y="2095463"/>
        <a:ext cx="1381215" cy="1381215"/>
      </dsp:txXfrm>
    </dsp:sp>
    <dsp:sp modelId="{5946ECAB-F629-4366-8538-A77693A2FD31}">
      <dsp:nvSpPr>
        <dsp:cNvPr id="0" name=""/>
        <dsp:cNvSpPr/>
      </dsp:nvSpPr>
      <dsp:spPr>
        <a:xfrm>
          <a:off x="3631360" y="4188659"/>
          <a:ext cx="1381215" cy="1381215"/>
        </a:xfrm>
        <a:prstGeom prst="ellipse">
          <a:avLst/>
        </a:prstGeom>
        <a:gradFill rotWithShape="0">
          <a:gsLst>
            <a:gs pos="0">
              <a:schemeClr val="accent2">
                <a:hueOff val="-13442126"/>
                <a:satOff val="5846"/>
                <a:lumOff val="1700"/>
                <a:alphaOff val="0"/>
                <a:shade val="15000"/>
                <a:satMod val="180000"/>
              </a:schemeClr>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13442126"/>
              <a:satOff val="5846"/>
              <a:lumOff val="170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EG" sz="2600" kern="1200" dirty="0" smtClean="0"/>
            <a:t>الفساد السياسي</a:t>
          </a:r>
          <a:endParaRPr lang="ar-EG" sz="2600" kern="1200" dirty="0"/>
        </a:p>
      </dsp:txBody>
      <dsp:txXfrm>
        <a:off x="3631360" y="4188659"/>
        <a:ext cx="1381215" cy="1381215"/>
      </dsp:txXfrm>
    </dsp:sp>
    <dsp:sp modelId="{1CA15524-0548-4632-814F-6C4A7CD0CAEE}">
      <dsp:nvSpPr>
        <dsp:cNvPr id="0" name=""/>
        <dsp:cNvSpPr/>
      </dsp:nvSpPr>
      <dsp:spPr>
        <a:xfrm>
          <a:off x="1538165" y="2095463"/>
          <a:ext cx="1381215" cy="1381215"/>
        </a:xfrm>
        <a:prstGeom prst="ellipse">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20163188"/>
              <a:satOff val="8769"/>
              <a:lumOff val="255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EG" sz="2600" kern="1200" dirty="0" smtClean="0"/>
            <a:t>الفساد الأخلاقي</a:t>
          </a:r>
          <a:endParaRPr lang="ar-EG" sz="2600" kern="1200" dirty="0"/>
        </a:p>
      </dsp:txBody>
      <dsp:txXfrm>
        <a:off x="1538165" y="2095463"/>
        <a:ext cx="1381215" cy="138121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23/07/1441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spd="slow"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23/07/1441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23/07/1441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500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428736"/>
            <a:ext cx="8715436" cy="4786346"/>
          </a:xfrm>
        </p:spPr>
        <p:txBody>
          <a:bodyPr>
            <a:normAutofit/>
          </a:bodyPr>
          <a:lstStyle/>
          <a:p>
            <a:pPr algn="ctr"/>
            <a:r>
              <a:rPr lang="ar-EG" sz="4400" b="1" dirty="0" smtClean="0">
                <a:solidFill>
                  <a:srgbClr val="FF0000"/>
                </a:solidFill>
              </a:rPr>
              <a:t>المحاضرة الأولى</a:t>
            </a:r>
            <a:r>
              <a:rPr lang="ar-EG" sz="4000" b="1" dirty="0" smtClean="0">
                <a:solidFill>
                  <a:srgbClr val="FF0000"/>
                </a:solidFill>
              </a:rPr>
              <a:t/>
            </a:r>
            <a:br>
              <a:rPr lang="ar-EG" sz="4000" b="1" dirty="0" smtClean="0">
                <a:solidFill>
                  <a:srgbClr val="FF0000"/>
                </a:solidFill>
              </a:rPr>
            </a:br>
            <a:r>
              <a:rPr lang="ar-EG" sz="4000" dirty="0" smtClean="0">
                <a:solidFill>
                  <a:srgbClr val="0070C0"/>
                </a:solidFill>
              </a:rPr>
              <a:t>المقرر/ حقوق الإنسان ومكافحة الفساد</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الفرقة/ الأولى </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تعليم عام وأساسي جميع الشعب</a:t>
            </a:r>
            <a:r>
              <a:rPr lang="ar-EG" sz="4000" dirty="0" smtClean="0">
                <a:solidFill>
                  <a:srgbClr val="FF0000"/>
                </a:solidFill>
              </a:rPr>
              <a:t/>
            </a:r>
            <a:br>
              <a:rPr lang="ar-EG" sz="4000" dirty="0" smtClean="0">
                <a:solidFill>
                  <a:srgbClr val="FF0000"/>
                </a:solidFill>
              </a:rPr>
            </a:br>
            <a:r>
              <a:rPr lang="ar-EG" sz="4400" b="1" dirty="0" smtClean="0">
                <a:solidFill>
                  <a:srgbClr val="FF0000"/>
                </a:solidFill>
              </a:rPr>
              <a:t/>
            </a:r>
            <a:br>
              <a:rPr lang="ar-EG" sz="4400" b="1" dirty="0" smtClean="0">
                <a:solidFill>
                  <a:srgbClr val="FF0000"/>
                </a:solidFill>
              </a:rPr>
            </a:br>
            <a:endParaRPr lang="ar-EG" sz="4000" dirty="0">
              <a:solidFill>
                <a:srgbClr val="0070C0"/>
              </a:solidFill>
            </a:endParaRPr>
          </a:p>
        </p:txBody>
      </p:sp>
      <p:sp>
        <p:nvSpPr>
          <p:cNvPr id="3" name="عنوان فرعي 2"/>
          <p:cNvSpPr>
            <a:spLocks noGrp="1"/>
          </p:cNvSpPr>
          <p:nvPr>
            <p:ph type="subTitle" idx="1"/>
          </p:nvPr>
        </p:nvSpPr>
        <p:spPr>
          <a:xfrm>
            <a:off x="285720" y="5715016"/>
            <a:ext cx="7786742" cy="500066"/>
          </a:xfrm>
        </p:spPr>
        <p:txBody>
          <a:bodyPr>
            <a:normAutofit lnSpcReduction="10000"/>
          </a:bodyPr>
          <a:lstStyle/>
          <a:p>
            <a:endParaRPr lang="ar-EG" dirty="0">
              <a:solidFill>
                <a:srgbClr val="FFFF00"/>
              </a:solidFill>
            </a:endParaRPr>
          </a:p>
        </p:txBody>
      </p:sp>
      <p:pic>
        <p:nvPicPr>
          <p:cNvPr id="1026" name="Picture 2" descr="C:\Users\hp\Desktop\نن.jpg"/>
          <p:cNvPicPr>
            <a:picLocks noChangeAspect="1" noChangeArrowheads="1"/>
          </p:cNvPicPr>
          <p:nvPr/>
        </p:nvPicPr>
        <p:blipFill>
          <a:blip r:embed="rId3" cstate="print"/>
          <a:srcRect/>
          <a:stretch>
            <a:fillRect/>
          </a:stretch>
        </p:blipFill>
        <p:spPr bwMode="auto">
          <a:xfrm>
            <a:off x="4000496" y="1"/>
            <a:ext cx="1981200" cy="1643050"/>
          </a:xfrm>
          <a:prstGeom prst="rect">
            <a:avLst/>
          </a:prstGeom>
          <a:noFill/>
        </p:spPr>
      </p:pic>
      <p:pic>
        <p:nvPicPr>
          <p:cNvPr id="1027" name="Picture 3" descr="C:\Users\hp\Desktop\index.jpg"/>
          <p:cNvPicPr>
            <a:picLocks noChangeAspect="1" noChangeArrowheads="1"/>
          </p:cNvPicPr>
          <p:nvPr/>
        </p:nvPicPr>
        <p:blipFill>
          <a:blip r:embed="rId4" cstate="print"/>
          <a:srcRect/>
          <a:stretch>
            <a:fillRect/>
          </a:stretch>
        </p:blipFill>
        <p:spPr bwMode="auto">
          <a:xfrm>
            <a:off x="6858000" y="214290"/>
            <a:ext cx="2286000" cy="1495425"/>
          </a:xfrm>
          <a:prstGeom prst="rect">
            <a:avLst/>
          </a:prstGeom>
          <a:noFill/>
        </p:spPr>
      </p:pic>
      <p:pic>
        <p:nvPicPr>
          <p:cNvPr id="1028" name="Picture 4" descr="C:\Users\hp\Desktop\Comparative Education and Educational Administration.png"/>
          <p:cNvPicPr>
            <a:picLocks noChangeAspect="1" noChangeArrowheads="1"/>
          </p:cNvPicPr>
          <p:nvPr/>
        </p:nvPicPr>
        <p:blipFill>
          <a:blip r:embed="rId5" cstate="print"/>
          <a:srcRect/>
          <a:stretch>
            <a:fillRect/>
          </a:stretch>
        </p:blipFill>
        <p:spPr bwMode="auto">
          <a:xfrm>
            <a:off x="357158" y="1"/>
            <a:ext cx="1884363" cy="1785926"/>
          </a:xfrm>
          <a:prstGeom prst="rect">
            <a:avLst/>
          </a:prstGeom>
          <a:noFill/>
        </p:spPr>
      </p:pic>
    </p:spTree>
    <p:custDataLst>
      <p:tags r:id="rId1"/>
    </p:custDataLst>
  </p:cSld>
  <p:clrMapOvr>
    <a:masterClrMapping/>
  </p:clrMapOvr>
  <p:transition spd="slow" advTm="246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071570"/>
          </a:xfrm>
        </p:spPr>
        <p:txBody>
          <a:bodyPr>
            <a:noAutofit/>
          </a:bodyPr>
          <a:lstStyle/>
          <a:p>
            <a:pPr algn="r"/>
            <a:r>
              <a:rPr lang="ar-EG" sz="4000" dirty="0" smtClean="0">
                <a:solidFill>
                  <a:srgbClr val="FF0000"/>
                </a:solidFill>
              </a:rPr>
              <a:t>أ- الفساد المالي: وتتمثل صور الفساد المالي في:</a:t>
            </a:r>
            <a:r>
              <a:rPr lang="ar-EG" sz="4000" dirty="0" smtClean="0">
                <a:solidFill>
                  <a:srgbClr val="00B050"/>
                </a:solidFill>
              </a:rPr>
              <a:t/>
            </a:r>
            <a:br>
              <a:rPr lang="ar-EG" sz="4000" dirty="0" smtClean="0">
                <a:solidFill>
                  <a:srgbClr val="00B050"/>
                </a:solidFill>
              </a:rPr>
            </a:b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142984"/>
            <a:ext cx="8229600" cy="4864307"/>
          </a:xfrm>
        </p:spPr>
        <p:txBody>
          <a:bodyPr>
            <a:normAutofit/>
          </a:bodyPr>
          <a:lstStyle/>
          <a:p>
            <a:r>
              <a:rPr lang="ar-EG" sz="3200" b="1" dirty="0" smtClean="0">
                <a:solidFill>
                  <a:srgbClr val="00B050"/>
                </a:solidFill>
              </a:rPr>
              <a:t>1- الكسب أو الإثراء غير المشروع:</a:t>
            </a:r>
          </a:p>
          <a:p>
            <a:pPr>
              <a:buNone/>
            </a:pPr>
            <a:r>
              <a:rPr lang="ar-EG" sz="3200" b="1" dirty="0" smtClean="0">
                <a:solidFill>
                  <a:srgbClr val="00B0F0"/>
                </a:solidFill>
              </a:rPr>
              <a:t>يعبر عن هذه الجريمة في بعض دول العالم بعبارة من أين </a:t>
            </a:r>
            <a:r>
              <a:rPr lang="ar-EG" sz="3200" b="1" dirty="0" err="1" smtClean="0">
                <a:solidFill>
                  <a:srgbClr val="00B0F0"/>
                </a:solidFill>
              </a:rPr>
              <a:t>لك</a:t>
            </a:r>
            <a:r>
              <a:rPr lang="ar-EG" sz="3200" b="1" dirty="0" smtClean="0">
                <a:solidFill>
                  <a:srgbClr val="00B0F0"/>
                </a:solidFill>
              </a:rPr>
              <a:t> هذا؟ فلاشك بأن ثراء الموظف </a:t>
            </a:r>
            <a:r>
              <a:rPr lang="ar-EG" sz="3200" b="1" dirty="0" err="1" smtClean="0">
                <a:solidFill>
                  <a:srgbClr val="00B0F0"/>
                </a:solidFill>
              </a:rPr>
              <a:t>وحصولة</a:t>
            </a:r>
            <a:r>
              <a:rPr lang="ar-EG" sz="3200" b="1" dirty="0" smtClean="0">
                <a:solidFill>
                  <a:srgbClr val="00B0F0"/>
                </a:solidFill>
              </a:rPr>
              <a:t> على أموال وممتلكات لا يستطيع أثبات مشروعيتها يفتح المجال للشك في استغلال </a:t>
            </a:r>
            <a:r>
              <a:rPr lang="ar-EG" sz="3200" b="1" dirty="0" err="1" smtClean="0">
                <a:solidFill>
                  <a:srgbClr val="00B0F0"/>
                </a:solidFill>
              </a:rPr>
              <a:t>وظيفتة</a:t>
            </a:r>
            <a:r>
              <a:rPr lang="ar-EG" sz="3200" b="1" dirty="0" smtClean="0">
                <a:solidFill>
                  <a:srgbClr val="00B0F0"/>
                </a:solidFill>
              </a:rPr>
              <a:t> العامة وإلا لابد من </a:t>
            </a:r>
            <a:r>
              <a:rPr lang="ar-EG" sz="3200" b="1" dirty="0" err="1" smtClean="0">
                <a:solidFill>
                  <a:srgbClr val="00B0F0"/>
                </a:solidFill>
              </a:rPr>
              <a:t>الاشارة</a:t>
            </a:r>
            <a:r>
              <a:rPr lang="ar-EG" sz="3200" b="1" dirty="0" smtClean="0">
                <a:solidFill>
                  <a:srgbClr val="00B0F0"/>
                </a:solidFill>
              </a:rPr>
              <a:t> إلى أن ملاحقة جريمة الكسب غير المشروع </a:t>
            </a:r>
            <a:r>
              <a:rPr lang="ar-EG" sz="3200" b="1" dirty="0" err="1" smtClean="0">
                <a:solidFill>
                  <a:srgbClr val="00B0F0"/>
                </a:solidFill>
              </a:rPr>
              <a:t>لاتتحقق</a:t>
            </a:r>
            <a:r>
              <a:rPr lang="ar-EG" sz="3200" b="1" dirty="0" smtClean="0">
                <a:solidFill>
                  <a:srgbClr val="00B0F0"/>
                </a:solidFill>
              </a:rPr>
              <a:t> إلا من خلال الحصول على ما يدعى بإقرار الذمة المالية الذي يعلن من خلاله الموظف العام ومن في حكمة ما لدية وما لدى زوجة </a:t>
            </a:r>
            <a:r>
              <a:rPr lang="ar-EG" sz="3200" b="1" dirty="0" err="1" smtClean="0">
                <a:solidFill>
                  <a:srgbClr val="00B0F0"/>
                </a:solidFill>
              </a:rPr>
              <a:t>وأبنائة</a:t>
            </a:r>
            <a:r>
              <a:rPr lang="ar-EG" sz="3200" b="1" dirty="0" smtClean="0">
                <a:solidFill>
                  <a:srgbClr val="00B0F0"/>
                </a:solidFill>
              </a:rPr>
              <a:t> </a:t>
            </a:r>
            <a:r>
              <a:rPr lang="ar-EG" sz="3200" b="1" dirty="0" err="1" smtClean="0">
                <a:solidFill>
                  <a:srgbClr val="00B0F0"/>
                </a:solidFill>
              </a:rPr>
              <a:t>القصرمن</a:t>
            </a:r>
            <a:r>
              <a:rPr lang="ar-EG" sz="3200" b="1" dirty="0" smtClean="0">
                <a:solidFill>
                  <a:srgbClr val="00B0F0"/>
                </a:solidFill>
              </a:rPr>
              <a:t> أموال منقولة وغير منقولة.</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071570"/>
          </a:xfrm>
        </p:spPr>
        <p:txBody>
          <a:bodyPr>
            <a:noAutofit/>
          </a:bodyPr>
          <a:lstStyle/>
          <a:p>
            <a:pPr algn="r"/>
            <a:r>
              <a:rPr lang="ar-EG" sz="4000" dirty="0" smtClean="0">
                <a:solidFill>
                  <a:srgbClr val="FF0000"/>
                </a:solidFill>
              </a:rPr>
              <a:t>أ- الفساد المالي: وتتمثل صور الفساد المالي في:</a:t>
            </a:r>
            <a:r>
              <a:rPr lang="ar-EG" sz="4000" dirty="0" smtClean="0">
                <a:solidFill>
                  <a:srgbClr val="00B050"/>
                </a:solidFill>
              </a:rPr>
              <a:t/>
            </a:r>
            <a:br>
              <a:rPr lang="ar-EG" sz="4000" dirty="0" smtClean="0">
                <a:solidFill>
                  <a:srgbClr val="00B050"/>
                </a:solidFill>
              </a:rPr>
            </a:b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142984"/>
            <a:ext cx="8229600" cy="5214974"/>
          </a:xfrm>
        </p:spPr>
        <p:txBody>
          <a:bodyPr>
            <a:normAutofit fontScale="92500" lnSpcReduction="20000"/>
          </a:bodyPr>
          <a:lstStyle/>
          <a:p>
            <a:r>
              <a:rPr lang="ar-EG" sz="3200" b="1" dirty="0" smtClean="0">
                <a:solidFill>
                  <a:srgbClr val="00B050"/>
                </a:solidFill>
              </a:rPr>
              <a:t>2- الرشوة:</a:t>
            </a:r>
          </a:p>
          <a:p>
            <a:pPr algn="just">
              <a:buNone/>
            </a:pPr>
            <a:r>
              <a:rPr lang="ar-EG" sz="3200" b="1" dirty="0" smtClean="0">
                <a:solidFill>
                  <a:srgbClr val="00B0F0"/>
                </a:solidFill>
              </a:rPr>
              <a:t>تعرف الرشوة المحلية بأنها تلك التي تتم من خلال الدفع </a:t>
            </a:r>
            <a:r>
              <a:rPr lang="ar-EG" sz="3200" b="1" dirty="0" err="1" smtClean="0">
                <a:solidFill>
                  <a:srgbClr val="00B0F0"/>
                </a:solidFill>
              </a:rPr>
              <a:t>للمسؤولين</a:t>
            </a:r>
            <a:r>
              <a:rPr lang="ar-EG" sz="3200" b="1" dirty="0" smtClean="0">
                <a:solidFill>
                  <a:srgbClr val="00B0F0"/>
                </a:solidFill>
              </a:rPr>
              <a:t> في دولة ما مقابل ”خدمة“ داخل الدولة.</a:t>
            </a:r>
          </a:p>
          <a:p>
            <a:pPr algn="just">
              <a:buNone/>
            </a:pPr>
            <a:r>
              <a:rPr lang="ar-EG" sz="3200" b="1" dirty="0" smtClean="0">
                <a:solidFill>
                  <a:srgbClr val="00B0F0"/>
                </a:solidFill>
              </a:rPr>
              <a:t>أما فيما يتعلق بالرشوة الدولية، فإنها تلك التي تتم في إطار الصفقات التي يدخل فيها أجنبي كطرف إذ تدفع هذه الرشوة من شركة معينة (عادة في الدول الصناعية المتقدمة) إلى مسئول أو </a:t>
            </a:r>
            <a:r>
              <a:rPr lang="ar-EG" sz="3200" b="1" dirty="0" err="1" smtClean="0">
                <a:solidFill>
                  <a:srgbClr val="00B0F0"/>
                </a:solidFill>
              </a:rPr>
              <a:t>مسؤولين</a:t>
            </a:r>
            <a:r>
              <a:rPr lang="ar-EG" sz="3200" b="1" dirty="0" smtClean="0">
                <a:solidFill>
                  <a:srgbClr val="00B0F0"/>
                </a:solidFill>
              </a:rPr>
              <a:t> في الحكومة في الدول (النامية) لتقوم الدولة بشراء معدات ومستلزمات وتجهيزات تحتاج إليها من هذه الشركة دون غيرها.</a:t>
            </a:r>
          </a:p>
          <a:p>
            <a:pPr algn="just">
              <a:buNone/>
            </a:pPr>
            <a:r>
              <a:rPr lang="ar-EG" sz="3200" b="1" dirty="0" smtClean="0">
                <a:solidFill>
                  <a:srgbClr val="00B0F0"/>
                </a:solidFill>
              </a:rPr>
              <a:t>والرشوة قد تكون صغيرة جدا وتتنوع أسماؤها في محاولة للتخفيف من وقعها، ولكن ذلك لا يغير من جوهرها الفاسد، وتتخذ أسماء متعددة مثل البقشيش، والهدية </a:t>
            </a:r>
            <a:r>
              <a:rPr lang="ar-EG" sz="3200" b="1" dirty="0" err="1" smtClean="0">
                <a:solidFill>
                  <a:srgbClr val="00B0F0"/>
                </a:solidFill>
              </a:rPr>
              <a:t>والاكرامية</a:t>
            </a:r>
            <a:r>
              <a:rPr lang="ar-EG" sz="3200" b="1" dirty="0" smtClean="0">
                <a:solidFill>
                  <a:srgbClr val="00B0F0"/>
                </a:solidFill>
              </a:rPr>
              <a:t> وقد تكون مالية أو عينية.</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071570"/>
          </a:xfrm>
        </p:spPr>
        <p:txBody>
          <a:bodyPr>
            <a:noAutofit/>
          </a:bodyPr>
          <a:lstStyle/>
          <a:p>
            <a:pPr algn="r"/>
            <a:r>
              <a:rPr lang="ar-EG" sz="4000" dirty="0" smtClean="0">
                <a:solidFill>
                  <a:srgbClr val="FF0000"/>
                </a:solidFill>
              </a:rPr>
              <a:t>أ- الفساد المالي: وتتمثل صور الفساد المالي في:</a:t>
            </a:r>
            <a:r>
              <a:rPr lang="ar-EG" sz="4000" dirty="0" smtClean="0">
                <a:solidFill>
                  <a:srgbClr val="00B050"/>
                </a:solidFill>
              </a:rPr>
              <a:t/>
            </a:r>
            <a:br>
              <a:rPr lang="ar-EG" sz="4000" dirty="0" smtClean="0">
                <a:solidFill>
                  <a:srgbClr val="00B050"/>
                </a:solidFill>
              </a:rPr>
            </a:b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142984"/>
            <a:ext cx="8229600" cy="5214974"/>
          </a:xfrm>
        </p:spPr>
        <p:txBody>
          <a:bodyPr>
            <a:normAutofit/>
          </a:bodyPr>
          <a:lstStyle/>
          <a:p>
            <a:r>
              <a:rPr lang="ar-EG" sz="3200" b="1" dirty="0" smtClean="0">
                <a:solidFill>
                  <a:srgbClr val="00B050"/>
                </a:solidFill>
              </a:rPr>
              <a:t>3- اختلاس المال العام:</a:t>
            </a:r>
          </a:p>
          <a:p>
            <a:pPr algn="just">
              <a:buNone/>
            </a:pPr>
            <a:r>
              <a:rPr lang="ar-EG" sz="3200" b="1" dirty="0" smtClean="0">
                <a:solidFill>
                  <a:srgbClr val="00B0F0"/>
                </a:solidFill>
              </a:rPr>
              <a:t>وهو قيام موظف عمومي بالاختلاس عمدا لصالحة هو أو لصالح شخص أو كيان آخر ومن أمثلة اختلاس المال العام قضية سرقة </a:t>
            </a:r>
            <a:r>
              <a:rPr lang="ar-EG" sz="3200" b="1" dirty="0" err="1" smtClean="0">
                <a:solidFill>
                  <a:srgbClr val="00B0F0"/>
                </a:solidFill>
              </a:rPr>
              <a:t>الاموال</a:t>
            </a:r>
            <a:r>
              <a:rPr lang="ar-EG" sz="3200" b="1" dirty="0" smtClean="0">
                <a:solidFill>
                  <a:srgbClr val="00B0F0"/>
                </a:solidFill>
              </a:rPr>
              <a:t> والممتلكات العامة الواقعة تحت سيطرة الشخص </a:t>
            </a:r>
            <a:r>
              <a:rPr lang="ar-EG" sz="3200" b="1" dirty="0" err="1" smtClean="0">
                <a:solidFill>
                  <a:srgbClr val="00B0F0"/>
                </a:solidFill>
              </a:rPr>
              <a:t>المسؤول</a:t>
            </a:r>
            <a:r>
              <a:rPr lang="ar-EG" sz="3200" b="1" dirty="0" smtClean="0">
                <a:solidFill>
                  <a:srgbClr val="00B0F0"/>
                </a:solidFill>
              </a:rPr>
              <a:t> الفاسد عن طريق التزوير في الأوراق الرسمية.</a:t>
            </a:r>
          </a:p>
          <a:p>
            <a:pPr algn="just">
              <a:buNone/>
            </a:pPr>
            <a:r>
              <a:rPr lang="ar-EG" sz="3200" b="1" dirty="0" smtClean="0">
                <a:solidFill>
                  <a:srgbClr val="00B0F0"/>
                </a:solidFill>
              </a:rPr>
              <a:t>.</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071570"/>
          </a:xfrm>
        </p:spPr>
        <p:txBody>
          <a:bodyPr>
            <a:noAutofit/>
          </a:bodyPr>
          <a:lstStyle/>
          <a:p>
            <a:pPr algn="r"/>
            <a:r>
              <a:rPr lang="ar-EG" sz="4000" dirty="0" smtClean="0">
                <a:solidFill>
                  <a:srgbClr val="FF0000"/>
                </a:solidFill>
              </a:rPr>
              <a:t>أ- الفساد المالي: وتتمثل صور الفساد المالي في:</a:t>
            </a:r>
            <a:r>
              <a:rPr lang="ar-EG" sz="4000" dirty="0" smtClean="0">
                <a:solidFill>
                  <a:srgbClr val="00B050"/>
                </a:solidFill>
              </a:rPr>
              <a:t/>
            </a:r>
            <a:br>
              <a:rPr lang="ar-EG" sz="4000" dirty="0" smtClean="0">
                <a:solidFill>
                  <a:srgbClr val="00B050"/>
                </a:solidFill>
              </a:rPr>
            </a:b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142984"/>
            <a:ext cx="8229600" cy="5214974"/>
          </a:xfrm>
        </p:spPr>
        <p:txBody>
          <a:bodyPr>
            <a:normAutofit/>
          </a:bodyPr>
          <a:lstStyle/>
          <a:p>
            <a:r>
              <a:rPr lang="ar-EG" sz="3200" b="1" dirty="0" smtClean="0">
                <a:solidFill>
                  <a:srgbClr val="00B050"/>
                </a:solidFill>
              </a:rPr>
              <a:t>4- إهدار المال العام:</a:t>
            </a:r>
          </a:p>
          <a:p>
            <a:pPr algn="just">
              <a:buNone/>
            </a:pPr>
            <a:r>
              <a:rPr lang="ar-EG" sz="3200" b="1" dirty="0" smtClean="0">
                <a:solidFill>
                  <a:srgbClr val="00B0F0"/>
                </a:solidFill>
              </a:rPr>
              <a:t>كأن يقوم الموظف العام بإعفاء بعض الشركات: أو بعض المواطنين من الضرائب المستحقة عليهم دون وجه حق، كما يندرج في هذا المجال استعمال مقدرات المؤسسة المالية (سواء أكانت مؤسسات عامة، خاصة، أهلية، أو غيرها من مؤسسات المجتمع).</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071570"/>
          </a:xfrm>
        </p:spPr>
        <p:txBody>
          <a:bodyPr>
            <a:noAutofit/>
          </a:bodyPr>
          <a:lstStyle/>
          <a:p>
            <a:pPr algn="r"/>
            <a:r>
              <a:rPr lang="ar-EG" sz="4000" dirty="0" smtClean="0">
                <a:solidFill>
                  <a:srgbClr val="FF0000"/>
                </a:solidFill>
              </a:rPr>
              <a:t>أ- الفساد المالي: وتتمثل صور الفساد المالي في:</a:t>
            </a:r>
            <a:r>
              <a:rPr lang="ar-EG" sz="4000" dirty="0" smtClean="0">
                <a:solidFill>
                  <a:srgbClr val="00B050"/>
                </a:solidFill>
              </a:rPr>
              <a:t/>
            </a:r>
            <a:br>
              <a:rPr lang="ar-EG" sz="4000" dirty="0" smtClean="0">
                <a:solidFill>
                  <a:srgbClr val="00B050"/>
                </a:solidFill>
              </a:rPr>
            </a:b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142984"/>
            <a:ext cx="8229600" cy="5214974"/>
          </a:xfrm>
        </p:spPr>
        <p:txBody>
          <a:bodyPr>
            <a:normAutofit/>
          </a:bodyPr>
          <a:lstStyle/>
          <a:p>
            <a:r>
              <a:rPr lang="ar-EG" sz="3200" b="1" dirty="0" smtClean="0">
                <a:solidFill>
                  <a:srgbClr val="00B050"/>
                </a:solidFill>
              </a:rPr>
              <a:t>5- غسل </a:t>
            </a:r>
            <a:r>
              <a:rPr lang="ar-EG" sz="3200" b="1" dirty="0" err="1" smtClean="0">
                <a:solidFill>
                  <a:srgbClr val="00B050"/>
                </a:solidFill>
              </a:rPr>
              <a:t>الأمول</a:t>
            </a:r>
            <a:r>
              <a:rPr lang="ar-EG" sz="3200" b="1" dirty="0" smtClean="0">
                <a:solidFill>
                  <a:srgbClr val="00B050"/>
                </a:solidFill>
              </a:rPr>
              <a:t>:</a:t>
            </a:r>
          </a:p>
          <a:p>
            <a:pPr algn="just">
              <a:buNone/>
            </a:pPr>
            <a:r>
              <a:rPr lang="ar-EG" sz="3200" b="1" dirty="0" smtClean="0">
                <a:solidFill>
                  <a:srgbClr val="00B0F0"/>
                </a:solidFill>
              </a:rPr>
              <a:t>تهدف جرائم غسل الأموال (أو تبييضها) إلى تحقيق أمرين أساسيين أولهما إخفاء الرابطة بين المجرم والجريمة على اعتبار أن هذه الأموال يمكن أن تكشف عن رابطة ملموسة بين هذه الجرائم ومرتكبيها وثانيهما استثمار العائدات الإجرامية في مشروعات مستقبلية.</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785950"/>
          </a:xfrm>
        </p:spPr>
        <p:txBody>
          <a:bodyPr>
            <a:noAutofit/>
          </a:bodyPr>
          <a:lstStyle/>
          <a:p>
            <a:pPr algn="r"/>
            <a:r>
              <a:rPr lang="ar-EG" sz="4000" dirty="0" smtClean="0">
                <a:solidFill>
                  <a:srgbClr val="FF0000"/>
                </a:solidFill>
              </a:rPr>
              <a:t>ب- الفساد الإداري: </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785926"/>
            <a:ext cx="8229600" cy="4572032"/>
          </a:xfrm>
        </p:spPr>
        <p:txBody>
          <a:bodyPr>
            <a:normAutofit/>
          </a:bodyPr>
          <a:lstStyle/>
          <a:p>
            <a:r>
              <a:rPr lang="ar-EG" sz="3200" b="1" dirty="0" smtClean="0">
                <a:solidFill>
                  <a:srgbClr val="00B050"/>
                </a:solidFill>
              </a:rPr>
              <a:t>الفساد الإداري في معناه الواسع يضم كل أنواع الفساد التي يكون الموظف العام طرفاً فيها أما الفساد الإداري بمعناه الضيق فيشير إلى الخروج على النظم الإدارية السائدة لتحقيق مكاسب خاصة للموظف العام</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85728"/>
            <a:ext cx="8229600" cy="1143008"/>
          </a:xfrm>
        </p:spPr>
        <p:txBody>
          <a:bodyPr>
            <a:noAutofit/>
          </a:bodyPr>
          <a:lstStyle/>
          <a:p>
            <a:pPr algn="r"/>
            <a:r>
              <a:rPr lang="ar-EG" sz="3600" dirty="0" smtClean="0">
                <a:solidFill>
                  <a:srgbClr val="FF0000"/>
                </a:solidFill>
              </a:rPr>
              <a:t>ب- الفساد الإداري: وتتمثل صور الفساد الإداري في:</a:t>
            </a: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357298"/>
            <a:ext cx="8229600" cy="5000660"/>
          </a:xfrm>
        </p:spPr>
        <p:txBody>
          <a:bodyPr>
            <a:normAutofit/>
          </a:bodyPr>
          <a:lstStyle/>
          <a:p>
            <a:r>
              <a:rPr lang="ar-EG" sz="3200" b="1" dirty="0" smtClean="0">
                <a:solidFill>
                  <a:srgbClr val="00B050"/>
                </a:solidFill>
              </a:rPr>
              <a:t>1- المحسوبية </a:t>
            </a:r>
            <a:r>
              <a:rPr lang="ar-EG" sz="3200" b="1" dirty="0" err="1" smtClean="0">
                <a:solidFill>
                  <a:srgbClr val="00B050"/>
                </a:solidFill>
              </a:rPr>
              <a:t>والمحاباه</a:t>
            </a:r>
            <a:r>
              <a:rPr lang="ar-EG" sz="3200" b="1" dirty="0" smtClean="0">
                <a:solidFill>
                  <a:srgbClr val="00B050"/>
                </a:solidFill>
              </a:rPr>
              <a:t> والواسطة:</a:t>
            </a:r>
          </a:p>
          <a:p>
            <a:pPr algn="just">
              <a:buNone/>
            </a:pPr>
            <a:r>
              <a:rPr lang="ar-EG" sz="2800" b="1" dirty="0" err="1" smtClean="0">
                <a:solidFill>
                  <a:srgbClr val="00B0F0"/>
                </a:solidFill>
              </a:rPr>
              <a:t>تتشابهة</a:t>
            </a:r>
            <a:r>
              <a:rPr lang="ar-EG" sz="2800" b="1" dirty="0" smtClean="0">
                <a:solidFill>
                  <a:srgbClr val="00B0F0"/>
                </a:solidFill>
              </a:rPr>
              <a:t> هذه المظاهر في الكثير من عناصرها إلا إنه يمكن التمييز بينها فيما يلي:</a:t>
            </a:r>
          </a:p>
          <a:p>
            <a:pPr algn="just">
              <a:buFont typeface="Wingdings" pitchFamily="2" charset="2"/>
              <a:buChar char="v"/>
            </a:pPr>
            <a:r>
              <a:rPr lang="ar-EG" sz="2800" b="1" dirty="0" err="1" smtClean="0">
                <a:solidFill>
                  <a:srgbClr val="FF0000"/>
                </a:solidFill>
              </a:rPr>
              <a:t>الواسطه</a:t>
            </a:r>
            <a:r>
              <a:rPr lang="ar-EG" sz="2800" b="1" dirty="0" smtClean="0">
                <a:solidFill>
                  <a:srgbClr val="FF0000"/>
                </a:solidFill>
              </a:rPr>
              <a:t>: وهي التدخل لصالح فرد ما أو جماعة دون الالتزام بأصول العمل والكفاءة، مثل تعيين شخص في منصب معين لأسباب تتعلق بالقرابة، أو الانتماء الحزبي رغم كونه غير كفء.</a:t>
            </a:r>
          </a:p>
          <a:p>
            <a:pPr algn="just">
              <a:buFont typeface="Wingdings" pitchFamily="2" charset="2"/>
              <a:buChar char="v"/>
            </a:pPr>
            <a:r>
              <a:rPr lang="ar-EG" sz="2800" b="1" dirty="0" smtClean="0">
                <a:solidFill>
                  <a:srgbClr val="00B050"/>
                </a:solidFill>
              </a:rPr>
              <a:t>المحسوبية: تنفيذ أعمال لصالح فرد أو ينتمي إليها الشخص مثل حزب أو عائلة، دون وجه حق.</a:t>
            </a:r>
          </a:p>
          <a:p>
            <a:pPr algn="just">
              <a:buFont typeface="Wingdings" pitchFamily="2" charset="2"/>
              <a:buChar char="v"/>
            </a:pPr>
            <a:r>
              <a:rPr lang="ar-EG" sz="2800" b="1" dirty="0" smtClean="0">
                <a:solidFill>
                  <a:schemeClr val="accent3">
                    <a:lumMod val="75000"/>
                  </a:schemeClr>
                </a:solidFill>
              </a:rPr>
              <a:t>المحاباة: تفضيل  جهة على أخرى في الخدمة بغير وجه حق، للحصول على مصالح معينة.</a:t>
            </a:r>
            <a:endParaRPr lang="ar-EG" sz="2800" b="1" dirty="0">
              <a:solidFill>
                <a:schemeClr val="accent3">
                  <a:lumMod val="75000"/>
                </a:schemeClr>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85728"/>
            <a:ext cx="8229600" cy="1143008"/>
          </a:xfrm>
        </p:spPr>
        <p:txBody>
          <a:bodyPr>
            <a:noAutofit/>
          </a:bodyPr>
          <a:lstStyle/>
          <a:p>
            <a:pPr algn="r"/>
            <a:r>
              <a:rPr lang="ar-EG" sz="3600" dirty="0" smtClean="0">
                <a:solidFill>
                  <a:srgbClr val="FF0000"/>
                </a:solidFill>
              </a:rPr>
              <a:t>ب- الفساد الإداري: وتتمثل صور الفساد الإداري في:</a:t>
            </a: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357298"/>
            <a:ext cx="8229600" cy="5000660"/>
          </a:xfrm>
        </p:spPr>
        <p:txBody>
          <a:bodyPr>
            <a:normAutofit/>
          </a:bodyPr>
          <a:lstStyle/>
          <a:p>
            <a:r>
              <a:rPr lang="ar-EG" sz="3200" b="1" dirty="0" smtClean="0">
                <a:solidFill>
                  <a:srgbClr val="00B050"/>
                </a:solidFill>
              </a:rPr>
              <a:t>2- استغلال النفوذ الوظيفي:</a:t>
            </a:r>
          </a:p>
          <a:p>
            <a:pPr algn="just">
              <a:buNone/>
            </a:pPr>
            <a:r>
              <a:rPr lang="ar-EG" sz="2800" b="1" dirty="0" smtClean="0">
                <a:solidFill>
                  <a:srgbClr val="00B0F0"/>
                </a:solidFill>
              </a:rPr>
              <a:t>يلجأ أصحاب المناصب العليا إلى استغلال مناصبهم لتحقيق مكاسب مادية حيث يتحولون بمرور الوقت إلى رجال أعمال أو شركات في تجارة بجانب كونهم مسئولين حكوميين ومن ثم يولون اهتمامهم للبحث عن طرق تمكنهم من زيادة حجم ثرواتهم الخاصة عن الاهتمام ببرامج التنمية وتحقيق قدر من الرفاهية للمواطنين.</a:t>
            </a:r>
            <a:endParaRPr lang="ar-EG" sz="2800" b="1" dirty="0">
              <a:solidFill>
                <a:schemeClr val="accent3">
                  <a:lumMod val="75000"/>
                </a:schemeClr>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85728"/>
            <a:ext cx="8229600" cy="1143008"/>
          </a:xfrm>
        </p:spPr>
        <p:txBody>
          <a:bodyPr>
            <a:noAutofit/>
          </a:bodyPr>
          <a:lstStyle/>
          <a:p>
            <a:pPr algn="r"/>
            <a:r>
              <a:rPr lang="ar-EG" sz="3600" dirty="0" smtClean="0">
                <a:solidFill>
                  <a:srgbClr val="FF0000"/>
                </a:solidFill>
              </a:rPr>
              <a:t>ب- الفساد الإداري: وتتمثل صور الفساد الإداري في:</a:t>
            </a: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357298"/>
            <a:ext cx="8229600" cy="5000660"/>
          </a:xfrm>
        </p:spPr>
        <p:txBody>
          <a:bodyPr>
            <a:normAutofit/>
          </a:bodyPr>
          <a:lstStyle/>
          <a:p>
            <a:r>
              <a:rPr lang="ar-EG" sz="3200" b="1" dirty="0" smtClean="0">
                <a:solidFill>
                  <a:srgbClr val="00B050"/>
                </a:solidFill>
              </a:rPr>
              <a:t>3- التهاون في القيام بواجبات الوظيفة:</a:t>
            </a:r>
          </a:p>
          <a:p>
            <a:pPr algn="just">
              <a:buNone/>
            </a:pPr>
            <a:r>
              <a:rPr lang="ar-EG" sz="2800" b="1" dirty="0" smtClean="0">
                <a:solidFill>
                  <a:srgbClr val="00B0F0"/>
                </a:solidFill>
              </a:rPr>
              <a:t>تهاون وبلا سبب مشروع في القيام </a:t>
            </a:r>
            <a:r>
              <a:rPr lang="ar-EG" sz="2800" b="1" dirty="0" err="1" smtClean="0">
                <a:solidFill>
                  <a:srgbClr val="00B0F0"/>
                </a:solidFill>
              </a:rPr>
              <a:t>بواجباتة</a:t>
            </a:r>
            <a:r>
              <a:rPr lang="ar-EG" sz="2800" b="1" dirty="0" smtClean="0">
                <a:solidFill>
                  <a:srgbClr val="00B0F0"/>
                </a:solidFill>
              </a:rPr>
              <a:t> الوظيفية، كعدم احترام الرسمية وعدم انجاز المهام الوظيفية الموكلة إلية للتكاسل وعدم رغبة في العمل أو الجمع بين الوظيفة وأعمال أخرى دون إذن </a:t>
            </a:r>
            <a:r>
              <a:rPr lang="ar-EG" sz="2800" b="1" dirty="0" err="1" smtClean="0">
                <a:solidFill>
                  <a:srgbClr val="00B0F0"/>
                </a:solidFill>
              </a:rPr>
              <a:t>إدارتة</a:t>
            </a:r>
            <a:r>
              <a:rPr lang="ar-EG" sz="2800" b="1" dirty="0" smtClean="0">
                <a:solidFill>
                  <a:srgbClr val="00B0F0"/>
                </a:solidFill>
              </a:rPr>
              <a:t>، وهذا ما ينتج عنه الترهل في الوظيفة العامة وغياب المساءلة والمحاسبة.</a:t>
            </a:r>
            <a:endParaRPr lang="ar-EG" sz="2800" b="1" dirty="0">
              <a:solidFill>
                <a:schemeClr val="accent3">
                  <a:lumMod val="75000"/>
                </a:schemeClr>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785950"/>
          </a:xfrm>
        </p:spPr>
        <p:txBody>
          <a:bodyPr>
            <a:noAutofit/>
          </a:bodyPr>
          <a:lstStyle/>
          <a:p>
            <a:pPr algn="r"/>
            <a:r>
              <a:rPr lang="ar-EG" sz="4000" dirty="0" smtClean="0">
                <a:solidFill>
                  <a:srgbClr val="FF0000"/>
                </a:solidFill>
              </a:rPr>
              <a:t>ج- الفساد السياسي: </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785926"/>
            <a:ext cx="8229600" cy="4572032"/>
          </a:xfrm>
        </p:spPr>
        <p:txBody>
          <a:bodyPr>
            <a:normAutofit/>
          </a:bodyPr>
          <a:lstStyle/>
          <a:p>
            <a:pPr algn="just"/>
            <a:r>
              <a:rPr lang="ar-EG" sz="3200" b="1" dirty="0" smtClean="0">
                <a:solidFill>
                  <a:srgbClr val="00B050"/>
                </a:solidFill>
              </a:rPr>
              <a:t>يعرف الفساد السياسي على أنه ذلك السلوك القائم على التنصل من الواجبات الرسمية المتصلة بالوظيفة العامة في سبيل تحقيق مصلحة خاصة لمجموعة أو حلقة سياسية أو حزبية أو انتهاك القواعد الرسمية  في سبيل تكوين أنماط معينة من النفوذ والتأثير لتحقيق مصلحة خاصة لهذه المجموعة.</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تتت.jpg"/>
          <p:cNvPicPr>
            <a:picLocks noGrp="1" noChangeAspect="1"/>
          </p:cNvPicPr>
          <p:nvPr>
            <p:ph idx="1"/>
          </p:nvPr>
        </p:nvPicPr>
        <p:blipFill>
          <a:blip r:embed="rId3" cstate="print"/>
          <a:stretch>
            <a:fillRect/>
          </a:stretch>
        </p:blipFill>
        <p:spPr>
          <a:xfrm>
            <a:off x="0" y="3929066"/>
            <a:ext cx="9144000" cy="2928934"/>
          </a:xfrm>
        </p:spPr>
      </p:pic>
      <p:sp>
        <p:nvSpPr>
          <p:cNvPr id="3" name="عنوان 2"/>
          <p:cNvSpPr>
            <a:spLocks noGrp="1"/>
          </p:cNvSpPr>
          <p:nvPr>
            <p:ph type="title"/>
          </p:nvPr>
        </p:nvSpPr>
        <p:spPr>
          <a:xfrm>
            <a:off x="1000100" y="142852"/>
            <a:ext cx="7686700" cy="5715040"/>
          </a:xfrm>
        </p:spPr>
        <p:txBody>
          <a:bodyPr>
            <a:normAutofit/>
          </a:bodyPr>
          <a:lstStyle/>
          <a:p>
            <a:pPr algn="ctr"/>
            <a:r>
              <a:rPr lang="ar-EG" dirty="0" smtClean="0"/>
              <a:t> </a:t>
            </a:r>
            <a:r>
              <a:rPr lang="ar-EG" sz="5400" dirty="0" smtClean="0">
                <a:solidFill>
                  <a:srgbClr val="0070C0"/>
                </a:solidFill>
              </a:rPr>
              <a:t>الفصل الثاني</a:t>
            </a:r>
            <a:r>
              <a:rPr lang="ar-EG" dirty="0" smtClean="0"/>
              <a:t/>
            </a:r>
            <a:br>
              <a:rPr lang="ar-EG" dirty="0" smtClean="0"/>
            </a:br>
            <a:r>
              <a:rPr lang="en-US" dirty="0" smtClean="0"/>
              <a:t/>
            </a:r>
            <a:br>
              <a:rPr lang="en-US" dirty="0" smtClean="0"/>
            </a:br>
            <a:r>
              <a:rPr lang="ar-EG" sz="4400" dirty="0" smtClean="0">
                <a:solidFill>
                  <a:srgbClr val="FF0000"/>
                </a:solidFill>
              </a:rPr>
              <a:t>مكافحة الفساد</a:t>
            </a:r>
            <a:r>
              <a:rPr lang="en-US" sz="4400" dirty="0" smtClean="0">
                <a:solidFill>
                  <a:srgbClr val="FF0000"/>
                </a:solidFill>
              </a:rPr>
              <a:t/>
            </a:r>
            <a:br>
              <a:rPr lang="en-US" sz="4400" dirty="0" smtClean="0">
                <a:solidFill>
                  <a:srgbClr val="FF0000"/>
                </a:solidFill>
              </a:rPr>
            </a:br>
            <a:r>
              <a:rPr lang="ar-EG" sz="4400" dirty="0" smtClean="0"/>
              <a:t/>
            </a:r>
            <a:br>
              <a:rPr lang="ar-EG" sz="4400" dirty="0" smtClean="0"/>
            </a:br>
            <a:r>
              <a:rPr lang="en-US" dirty="0" smtClean="0">
                <a:solidFill>
                  <a:srgbClr val="FF0000"/>
                </a:solidFill>
              </a:rPr>
              <a:t/>
            </a:r>
            <a:br>
              <a:rPr lang="en-US" dirty="0" smtClean="0">
                <a:solidFill>
                  <a:srgbClr val="FF0000"/>
                </a:solidFill>
              </a:rPr>
            </a:br>
            <a:r>
              <a:rPr lang="en-US" dirty="0" smtClean="0"/>
              <a:t/>
            </a:r>
            <a:br>
              <a:rPr lang="en-US" dirty="0" smtClean="0"/>
            </a:br>
            <a:endParaRPr lang="ar-EG" dirty="0"/>
          </a:p>
        </p:txBody>
      </p:sp>
    </p:spTree>
    <p:custDataLst>
      <p:tags r:id="rId1"/>
    </p:custDataLst>
  </p:cSld>
  <p:clrMapOvr>
    <a:masterClrMapping/>
  </p:clrMapOvr>
  <p:transition spd="slow" advTm="66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571480"/>
            <a:ext cx="8229600" cy="1785950"/>
          </a:xfrm>
        </p:spPr>
        <p:txBody>
          <a:bodyPr>
            <a:noAutofit/>
          </a:bodyPr>
          <a:lstStyle/>
          <a:p>
            <a:pPr algn="r"/>
            <a:r>
              <a:rPr lang="ar-EG" sz="4000" dirty="0" smtClean="0">
                <a:solidFill>
                  <a:srgbClr val="FF0000"/>
                </a:solidFill>
              </a:rPr>
              <a:t>د- الفساد الأخلاقي: </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
        <p:nvSpPr>
          <p:cNvPr id="4" name="عنصر نائب للمحتوى 3"/>
          <p:cNvSpPr>
            <a:spLocks noGrp="1"/>
          </p:cNvSpPr>
          <p:nvPr>
            <p:ph idx="1"/>
          </p:nvPr>
        </p:nvSpPr>
        <p:spPr>
          <a:xfrm>
            <a:off x="457200" y="1785926"/>
            <a:ext cx="8229600" cy="4572032"/>
          </a:xfrm>
        </p:spPr>
        <p:txBody>
          <a:bodyPr>
            <a:normAutofit/>
          </a:bodyPr>
          <a:lstStyle/>
          <a:p>
            <a:pPr algn="just"/>
            <a:r>
              <a:rPr lang="ar-EG" sz="3200" b="1" dirty="0" smtClean="0">
                <a:solidFill>
                  <a:srgbClr val="00B050"/>
                </a:solidFill>
              </a:rPr>
              <a:t>يمكن تمثيل ذلك النوع من الفساد بمجمل </a:t>
            </a:r>
            <a:r>
              <a:rPr lang="ar-EG" sz="3200" b="1" dirty="0" err="1" smtClean="0">
                <a:solidFill>
                  <a:srgbClr val="00B050"/>
                </a:solidFill>
              </a:rPr>
              <a:t>الإنحرافات</a:t>
            </a:r>
            <a:r>
              <a:rPr lang="ar-EG" sz="3200" b="1" dirty="0" smtClean="0">
                <a:solidFill>
                  <a:srgbClr val="00B050"/>
                </a:solidFill>
              </a:rPr>
              <a:t> الأخلاقية والسلوكية المتعلقة بسلوك الموظف الشخصي </a:t>
            </a:r>
            <a:r>
              <a:rPr lang="ar-EG" sz="3200" b="1" dirty="0" err="1" smtClean="0">
                <a:solidFill>
                  <a:srgbClr val="00B050"/>
                </a:solidFill>
              </a:rPr>
              <a:t>وتصرفاتة</a:t>
            </a:r>
            <a:r>
              <a:rPr lang="ar-EG" sz="3200" b="1" dirty="0" smtClean="0">
                <a:solidFill>
                  <a:srgbClr val="00B050"/>
                </a:solidFill>
              </a:rPr>
              <a:t> كالقيام بأعمال مخلة بالحياء في مكان العمل وقد يكون التحرش الجنسي والرشوة الجنسية في أماكن العمل من أبرز صور هذا الفساد.</a:t>
            </a:r>
            <a:endParaRPr lang="ar-EG" sz="3200" b="1" dirty="0">
              <a:solidFill>
                <a:srgbClr val="00B0F0"/>
              </a:solidFill>
            </a:endParaRPr>
          </a:p>
        </p:txBody>
      </p:sp>
    </p:spTree>
    <p:custDataLst>
      <p:tags r:id="rId1"/>
    </p:custDataLst>
  </p:cSld>
  <p:clrMapOvr>
    <a:masterClrMapping/>
  </p:clrMapOvr>
  <p:transition spd="slow" advTm="51992"/>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000100" y="214290"/>
            <a:ext cx="7686700" cy="3786214"/>
          </a:xfrm>
        </p:spPr>
        <p:txBody>
          <a:bodyPr>
            <a:normAutofit fontScale="90000"/>
          </a:bodyPr>
          <a:lstStyle/>
          <a:p>
            <a:pPr algn="r"/>
            <a:r>
              <a:rPr lang="en-US" dirty="0" smtClean="0">
                <a:solidFill>
                  <a:srgbClr val="FF0000"/>
                </a:solidFill>
              </a:rPr>
              <a:t/>
            </a:r>
            <a:br>
              <a:rPr lang="en-US" dirty="0" smtClean="0">
                <a:solidFill>
                  <a:srgbClr val="FF0000"/>
                </a:solidFill>
              </a:rPr>
            </a:br>
            <a:r>
              <a:rPr lang="en-US" dirty="0" smtClean="0">
                <a:solidFill>
                  <a:srgbClr val="FF0000"/>
                </a:solidFill>
              </a:rPr>
              <a:t>   </a:t>
            </a:r>
            <a:r>
              <a:rPr lang="ar-EG" dirty="0" smtClean="0">
                <a:solidFill>
                  <a:srgbClr val="FF0000"/>
                </a:solidFill>
              </a:rPr>
              <a:t>                </a:t>
            </a:r>
            <a:r>
              <a:rPr lang="ar-EG" dirty="0" smtClean="0"/>
              <a:t> </a:t>
            </a:r>
            <a:r>
              <a:rPr lang="ar-EG" dirty="0" smtClean="0">
                <a:solidFill>
                  <a:srgbClr val="FF0000"/>
                </a:solidFill>
              </a:rPr>
              <a:t/>
            </a:r>
            <a:br>
              <a:rPr lang="ar-EG" dirty="0" smtClean="0">
                <a:solidFill>
                  <a:srgbClr val="FF0000"/>
                </a:solidFill>
              </a:rPr>
            </a:br>
            <a:r>
              <a:rPr lang="ar-EG" sz="4400" dirty="0" smtClean="0"/>
              <a:t/>
            </a:r>
            <a:br>
              <a:rPr lang="ar-EG" sz="4400" dirty="0" smtClean="0"/>
            </a:br>
            <a:r>
              <a:rPr lang="en-US" dirty="0" smtClean="0">
                <a:solidFill>
                  <a:srgbClr val="FF0000"/>
                </a:solidFill>
              </a:rPr>
              <a:t/>
            </a:r>
            <a:br>
              <a:rPr lang="en-US" dirty="0" smtClean="0">
                <a:solidFill>
                  <a:srgbClr val="FF0000"/>
                </a:solidFill>
              </a:rPr>
            </a:br>
            <a:r>
              <a:rPr lang="en-US" dirty="0" smtClean="0"/>
              <a:t/>
            </a:r>
            <a:br>
              <a:rPr lang="en-US" dirty="0" smtClean="0"/>
            </a:br>
            <a:endParaRPr lang="ar-EG" dirty="0"/>
          </a:p>
        </p:txBody>
      </p:sp>
      <p:sp>
        <p:nvSpPr>
          <p:cNvPr id="5" name="عنصر نائب للمحتوى 4"/>
          <p:cNvSpPr>
            <a:spLocks noGrp="1"/>
          </p:cNvSpPr>
          <p:nvPr>
            <p:ph idx="1"/>
          </p:nvPr>
        </p:nvSpPr>
        <p:spPr/>
        <p:txBody>
          <a:bodyPr/>
          <a:lstStyle/>
          <a:p>
            <a:endParaRPr lang="ar-EG"/>
          </a:p>
        </p:txBody>
      </p:sp>
      <p:pic>
        <p:nvPicPr>
          <p:cNvPr id="8194" name="Picture 2" descr="C:\Users\Mohamed Taha Makled\Desktop\widescreen-thank-you-appreciate-the-ppt-pictur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advTm="739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071546"/>
            <a:ext cx="8643998" cy="5572164"/>
          </a:xfrm>
        </p:spPr>
        <p:txBody>
          <a:bodyPr>
            <a:normAutofit/>
          </a:bodyPr>
          <a:lstStyle/>
          <a:p>
            <a:pPr algn="just">
              <a:buNone/>
            </a:pPr>
            <a:r>
              <a:rPr lang="ar-EG" sz="2400" b="1" dirty="0" smtClean="0">
                <a:solidFill>
                  <a:srgbClr val="0070C0"/>
                </a:solidFill>
              </a:rPr>
              <a:t>ينقسم هذا الفصل إلى أربعة مباحث:</a:t>
            </a:r>
          </a:p>
          <a:p>
            <a:pPr algn="just">
              <a:buNone/>
            </a:pPr>
            <a:endParaRPr lang="ar-EG" sz="2400" b="1" dirty="0">
              <a:solidFill>
                <a:srgbClr val="0070C0"/>
              </a:solidFill>
            </a:endParaRPr>
          </a:p>
        </p:txBody>
      </p:sp>
      <p:sp>
        <p:nvSpPr>
          <p:cNvPr id="3" name="عنوان 2"/>
          <p:cNvSpPr>
            <a:spLocks noGrp="1"/>
          </p:cNvSpPr>
          <p:nvPr>
            <p:ph type="title"/>
          </p:nvPr>
        </p:nvSpPr>
        <p:spPr/>
        <p:txBody>
          <a:bodyPr>
            <a:noAutofit/>
          </a:bodyPr>
          <a:lstStyle/>
          <a:p>
            <a:pPr algn="r"/>
            <a:r>
              <a:rPr lang="ar-EG" sz="4000" dirty="0" smtClean="0">
                <a:solidFill>
                  <a:srgbClr val="FF0000"/>
                </a:solidFill>
              </a:rPr>
              <a:t>مقدمة:</a:t>
            </a:r>
            <a:r>
              <a:rPr lang="en-US" sz="4000" dirty="0" smtClean="0">
                <a:solidFill>
                  <a:srgbClr val="FF0000"/>
                </a:solidFill>
              </a:rPr>
              <a:t/>
            </a:r>
            <a:br>
              <a:rPr lang="en-US" sz="4000" dirty="0" smtClean="0">
                <a:solidFill>
                  <a:srgbClr val="FF0000"/>
                </a:solidFill>
              </a:rPr>
            </a:br>
            <a:endParaRPr lang="ar-EG" sz="4000" dirty="0">
              <a:solidFill>
                <a:srgbClr val="FF0000"/>
              </a:solidFill>
            </a:endParaRPr>
          </a:p>
        </p:txBody>
      </p:sp>
      <p:grpSp>
        <p:nvGrpSpPr>
          <p:cNvPr id="19" name="مجموعة 18"/>
          <p:cNvGrpSpPr/>
          <p:nvPr/>
        </p:nvGrpSpPr>
        <p:grpSpPr>
          <a:xfrm>
            <a:off x="357158" y="1857364"/>
            <a:ext cx="8358214" cy="3571900"/>
            <a:chOff x="357158" y="1857364"/>
            <a:chExt cx="8358214" cy="3571900"/>
          </a:xfrm>
        </p:grpSpPr>
        <p:grpSp>
          <p:nvGrpSpPr>
            <p:cNvPr id="15" name="مجموعة 14"/>
            <p:cNvGrpSpPr/>
            <p:nvPr/>
          </p:nvGrpSpPr>
          <p:grpSpPr>
            <a:xfrm>
              <a:off x="357158" y="1857364"/>
              <a:ext cx="7858180" cy="571504"/>
              <a:chOff x="357158" y="1857364"/>
              <a:chExt cx="7858180" cy="571504"/>
            </a:xfrm>
            <a:solidFill>
              <a:srgbClr val="FFFF00"/>
            </a:solidFill>
          </p:grpSpPr>
          <p:sp>
            <p:nvSpPr>
              <p:cNvPr id="7" name="شكل بيضاوي 6"/>
              <p:cNvSpPr/>
              <p:nvPr/>
            </p:nvSpPr>
            <p:spPr>
              <a:xfrm>
                <a:off x="7500958" y="1857364"/>
                <a:ext cx="714380" cy="57150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FF0000"/>
                    </a:solidFill>
                  </a:rPr>
                  <a:t>1</a:t>
                </a:r>
                <a:endParaRPr lang="ar-EG" b="1" dirty="0">
                  <a:solidFill>
                    <a:srgbClr val="FF0000"/>
                  </a:solidFill>
                </a:endParaRPr>
              </a:p>
            </p:txBody>
          </p:sp>
          <p:sp>
            <p:nvSpPr>
              <p:cNvPr id="11" name="مستطيل مستدير الزوايا 10"/>
              <p:cNvSpPr/>
              <p:nvPr/>
            </p:nvSpPr>
            <p:spPr>
              <a:xfrm>
                <a:off x="357158" y="1857364"/>
                <a:ext cx="7143800" cy="571504"/>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FF0000"/>
                    </a:solidFill>
                  </a:rPr>
                  <a:t>المبحث الأول: مفهوم الفساد</a:t>
                </a:r>
                <a:endParaRPr lang="ar-EG" sz="2800" b="1" dirty="0">
                  <a:solidFill>
                    <a:srgbClr val="FF0000"/>
                  </a:solidFill>
                </a:endParaRPr>
              </a:p>
            </p:txBody>
          </p:sp>
        </p:grpSp>
        <p:grpSp>
          <p:nvGrpSpPr>
            <p:cNvPr id="16" name="مجموعة 15"/>
            <p:cNvGrpSpPr/>
            <p:nvPr/>
          </p:nvGrpSpPr>
          <p:grpSpPr>
            <a:xfrm>
              <a:off x="857224" y="2786058"/>
              <a:ext cx="7858148" cy="642942"/>
              <a:chOff x="0" y="2714620"/>
              <a:chExt cx="7858148" cy="642942"/>
            </a:xfrm>
          </p:grpSpPr>
          <p:sp>
            <p:nvSpPr>
              <p:cNvPr id="8" name="شكل بيضاوي 7"/>
              <p:cNvSpPr/>
              <p:nvPr/>
            </p:nvSpPr>
            <p:spPr>
              <a:xfrm>
                <a:off x="7143768" y="2786058"/>
                <a:ext cx="714380" cy="57150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dirty="0" smtClean="0">
                    <a:solidFill>
                      <a:schemeClr val="tx1"/>
                    </a:solidFill>
                  </a:rPr>
                  <a:t>2</a:t>
                </a:r>
                <a:endParaRPr lang="ar-EG" dirty="0">
                  <a:solidFill>
                    <a:schemeClr val="tx1"/>
                  </a:solidFill>
                </a:endParaRPr>
              </a:p>
            </p:txBody>
          </p:sp>
          <p:sp>
            <p:nvSpPr>
              <p:cNvPr id="12" name="مستطيل مستدير الزوايا 11"/>
              <p:cNvSpPr/>
              <p:nvPr/>
            </p:nvSpPr>
            <p:spPr>
              <a:xfrm>
                <a:off x="0" y="2714620"/>
                <a:ext cx="7143800" cy="57150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00B050"/>
                    </a:solidFill>
                  </a:rPr>
                  <a:t>المبحث الثاني: أنواع وصور الفساد</a:t>
                </a:r>
                <a:endParaRPr lang="ar-EG" sz="2800" b="1" dirty="0">
                  <a:solidFill>
                    <a:srgbClr val="00B050"/>
                  </a:solidFill>
                </a:endParaRPr>
              </a:p>
            </p:txBody>
          </p:sp>
        </p:grpSp>
        <p:grpSp>
          <p:nvGrpSpPr>
            <p:cNvPr id="17" name="مجموعة 16"/>
            <p:cNvGrpSpPr/>
            <p:nvPr/>
          </p:nvGrpSpPr>
          <p:grpSpPr>
            <a:xfrm>
              <a:off x="357158" y="3786190"/>
              <a:ext cx="7858148" cy="642942"/>
              <a:chOff x="0" y="3786190"/>
              <a:chExt cx="7858148" cy="642942"/>
            </a:xfrm>
            <a:solidFill>
              <a:srgbClr val="92D050"/>
            </a:solidFill>
          </p:grpSpPr>
          <p:sp>
            <p:nvSpPr>
              <p:cNvPr id="9" name="شكل بيضاوي 8"/>
              <p:cNvSpPr/>
              <p:nvPr/>
            </p:nvSpPr>
            <p:spPr>
              <a:xfrm>
                <a:off x="7143768" y="3857628"/>
                <a:ext cx="714380" cy="57150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FF0000"/>
                    </a:solidFill>
                  </a:rPr>
                  <a:t>3</a:t>
                </a:r>
                <a:endParaRPr lang="ar-EG" sz="2800" b="1" dirty="0">
                  <a:solidFill>
                    <a:srgbClr val="FF0000"/>
                  </a:solidFill>
                </a:endParaRPr>
              </a:p>
            </p:txBody>
          </p:sp>
          <p:sp>
            <p:nvSpPr>
              <p:cNvPr id="13" name="مستطيل مستدير الزوايا 12"/>
              <p:cNvSpPr/>
              <p:nvPr/>
            </p:nvSpPr>
            <p:spPr>
              <a:xfrm>
                <a:off x="0" y="3786190"/>
                <a:ext cx="7143800" cy="571504"/>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FF0000"/>
                    </a:solidFill>
                  </a:rPr>
                  <a:t>المبحث الثالث: أسباب الفساد</a:t>
                </a:r>
                <a:endParaRPr lang="ar-EG" sz="2800" b="1" dirty="0">
                  <a:solidFill>
                    <a:srgbClr val="FF0000"/>
                  </a:solidFill>
                </a:endParaRPr>
              </a:p>
            </p:txBody>
          </p:sp>
        </p:grpSp>
        <p:grpSp>
          <p:nvGrpSpPr>
            <p:cNvPr id="18" name="مجموعة 17"/>
            <p:cNvGrpSpPr/>
            <p:nvPr/>
          </p:nvGrpSpPr>
          <p:grpSpPr>
            <a:xfrm>
              <a:off x="500034" y="4857760"/>
              <a:ext cx="7858180" cy="571504"/>
              <a:chOff x="500034" y="4857760"/>
              <a:chExt cx="7858180" cy="571504"/>
            </a:xfrm>
            <a:solidFill>
              <a:srgbClr val="FFFF00"/>
            </a:solidFill>
          </p:grpSpPr>
          <p:sp>
            <p:nvSpPr>
              <p:cNvPr id="10" name="شكل بيضاوي 9"/>
              <p:cNvSpPr/>
              <p:nvPr/>
            </p:nvSpPr>
            <p:spPr>
              <a:xfrm>
                <a:off x="7643834" y="4857760"/>
                <a:ext cx="714380" cy="571504"/>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00B050"/>
                    </a:solidFill>
                  </a:rPr>
                  <a:t>4</a:t>
                </a:r>
                <a:endParaRPr lang="ar-EG" b="1" dirty="0">
                  <a:solidFill>
                    <a:srgbClr val="00B050"/>
                  </a:solidFill>
                </a:endParaRPr>
              </a:p>
            </p:txBody>
          </p:sp>
          <p:sp>
            <p:nvSpPr>
              <p:cNvPr id="14" name="مستطيل مستدير الزوايا 13"/>
              <p:cNvSpPr/>
              <p:nvPr/>
            </p:nvSpPr>
            <p:spPr>
              <a:xfrm>
                <a:off x="500034" y="4857760"/>
                <a:ext cx="7143800" cy="571504"/>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2800" b="1" dirty="0" smtClean="0">
                    <a:solidFill>
                      <a:srgbClr val="00B050"/>
                    </a:solidFill>
                  </a:rPr>
                  <a:t>المبحث الرابع: تأثير الفساد على حقوق </a:t>
                </a:r>
                <a:r>
                  <a:rPr lang="ar-EG" sz="2800" b="1" dirty="0" err="1" smtClean="0">
                    <a:solidFill>
                      <a:srgbClr val="00B050"/>
                    </a:solidFill>
                  </a:rPr>
                  <a:t>الانسان</a:t>
                </a:r>
                <a:r>
                  <a:rPr lang="ar-EG" sz="2800" b="1" dirty="0" smtClean="0">
                    <a:solidFill>
                      <a:srgbClr val="00B050"/>
                    </a:solidFill>
                  </a:rPr>
                  <a:t> والتنمية</a:t>
                </a:r>
                <a:endParaRPr lang="ar-EG" sz="2800" b="1" dirty="0">
                  <a:solidFill>
                    <a:srgbClr val="00B050"/>
                  </a:solidFill>
                </a:endParaRPr>
              </a:p>
            </p:txBody>
          </p:sp>
        </p:grpSp>
      </p:grpSp>
    </p:spTree>
    <p:custDataLst>
      <p:tags r:id="rId1"/>
    </p:custDataLst>
  </p:cSld>
  <p:clrMapOvr>
    <a:masterClrMapping/>
  </p:clrMapOvr>
  <p:transition spd="slow" advTm="527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1214422"/>
            <a:ext cx="8643998" cy="5429288"/>
          </a:xfrm>
        </p:spPr>
        <p:txBody>
          <a:bodyPr>
            <a:normAutofit/>
          </a:bodyPr>
          <a:lstStyle/>
          <a:p>
            <a:pPr algn="just">
              <a:buNone/>
            </a:pPr>
            <a:endParaRPr lang="ar-EG" sz="2800" b="1" dirty="0" smtClean="0">
              <a:solidFill>
                <a:srgbClr val="0070C0"/>
              </a:solidFill>
            </a:endParaRPr>
          </a:p>
          <a:p>
            <a:pPr algn="just">
              <a:buNone/>
            </a:pPr>
            <a:r>
              <a:rPr lang="ar-EG" sz="2800" b="1" dirty="0" smtClean="0">
                <a:solidFill>
                  <a:srgbClr val="0070C0"/>
                </a:solidFill>
              </a:rPr>
              <a:t>   </a:t>
            </a:r>
            <a:r>
              <a:rPr lang="ar-EG" sz="2800" b="1" dirty="0" smtClean="0">
                <a:solidFill>
                  <a:srgbClr val="00B050"/>
                </a:solidFill>
              </a:rPr>
              <a:t>تعددت المفاهيم التي تناولت الفساد، نذكر منها:</a:t>
            </a:r>
          </a:p>
          <a:p>
            <a:pPr algn="just">
              <a:buNone/>
            </a:pPr>
            <a:endParaRPr lang="ar-EG" sz="2800" b="1" dirty="0" smtClean="0">
              <a:solidFill>
                <a:srgbClr val="00B050"/>
              </a:solidFill>
            </a:endParaRPr>
          </a:p>
          <a:p>
            <a:pPr algn="just">
              <a:buNone/>
            </a:pPr>
            <a:r>
              <a:rPr lang="ar-EG" sz="2800" b="1" dirty="0" smtClean="0">
                <a:solidFill>
                  <a:srgbClr val="0070C0"/>
                </a:solidFill>
              </a:rPr>
              <a:t>  تعرف منظمة الشفافية الدولية الفساد بأنه سوء استخدام السلطة والنفوذ والمنصب العام لتحقيق مكاسب شخصية أو مصالح خاصة أي استغلال المسئول العام منصبة من أجل تحقيق مصلحة شخصية لنفسه أو لجماعته .</a:t>
            </a:r>
          </a:p>
        </p:txBody>
      </p:sp>
      <p:sp>
        <p:nvSpPr>
          <p:cNvPr id="3" name="عنوان 2"/>
          <p:cNvSpPr>
            <a:spLocks noGrp="1"/>
          </p:cNvSpPr>
          <p:nvPr>
            <p:ph type="title"/>
          </p:nvPr>
        </p:nvSpPr>
        <p:spPr>
          <a:xfrm>
            <a:off x="457200" y="571480"/>
            <a:ext cx="8229600" cy="714380"/>
          </a:xfrm>
        </p:spPr>
        <p:txBody>
          <a:bodyPr>
            <a:noAutofit/>
          </a:bodyPr>
          <a:lstStyle/>
          <a:p>
            <a:pPr algn="r"/>
            <a:r>
              <a:rPr lang="ar-EG" sz="4000" dirty="0" smtClean="0">
                <a:solidFill>
                  <a:srgbClr val="FF0000"/>
                </a:solidFill>
              </a:rPr>
              <a:t>المبحث الأول:</a:t>
            </a:r>
            <a:r>
              <a:rPr lang="en-US" sz="4000" dirty="0" smtClean="0">
                <a:solidFill>
                  <a:srgbClr val="FF0000"/>
                </a:solidFill>
              </a:rPr>
              <a:t> </a:t>
            </a:r>
            <a:r>
              <a:rPr lang="ar-EG" sz="4000" dirty="0" smtClean="0">
                <a:solidFill>
                  <a:srgbClr val="FF0000"/>
                </a:solidFill>
              </a:rPr>
              <a:t>مفهوم الفساد</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857232"/>
            <a:ext cx="8643998" cy="5786478"/>
          </a:xfrm>
        </p:spPr>
        <p:txBody>
          <a:bodyPr>
            <a:normAutofit/>
          </a:bodyPr>
          <a:lstStyle/>
          <a:p>
            <a:pPr algn="just">
              <a:buNone/>
            </a:pPr>
            <a:endParaRPr lang="ar-EG" sz="2800" b="1" dirty="0" smtClean="0">
              <a:solidFill>
                <a:srgbClr val="0070C0"/>
              </a:solidFill>
            </a:endParaRPr>
          </a:p>
          <a:p>
            <a:pPr algn="just">
              <a:buNone/>
            </a:pPr>
            <a:r>
              <a:rPr lang="ar-EG" sz="2800" b="1" dirty="0" smtClean="0">
                <a:solidFill>
                  <a:srgbClr val="0070C0"/>
                </a:solidFill>
              </a:rPr>
              <a:t>   </a:t>
            </a:r>
            <a:r>
              <a:rPr lang="ar-EG" sz="2800" b="1" dirty="0" smtClean="0">
                <a:solidFill>
                  <a:srgbClr val="00B050"/>
                </a:solidFill>
              </a:rPr>
              <a:t>تعددت المفاهيم التي تناولت الفساد، نذكر منها:</a:t>
            </a:r>
          </a:p>
          <a:p>
            <a:pPr algn="just">
              <a:buNone/>
            </a:pPr>
            <a:endParaRPr lang="ar-EG" sz="2800" b="1" dirty="0" smtClean="0">
              <a:solidFill>
                <a:srgbClr val="0070C0"/>
              </a:solidFill>
            </a:endParaRPr>
          </a:p>
          <a:p>
            <a:pPr algn="just">
              <a:buNone/>
            </a:pPr>
            <a:r>
              <a:rPr lang="ar-EG" sz="2800" b="1" dirty="0" smtClean="0">
                <a:solidFill>
                  <a:srgbClr val="0070C0"/>
                </a:solidFill>
              </a:rPr>
              <a:t>  أما اتفاقية الأمم المتحدة ضد الفساد </a:t>
            </a:r>
            <a:r>
              <a:rPr lang="en-US" sz="2800" b="1" dirty="0" smtClean="0">
                <a:solidFill>
                  <a:srgbClr val="0070C0"/>
                </a:solidFill>
              </a:rPr>
              <a:t>UNCAC </a:t>
            </a:r>
            <a:r>
              <a:rPr lang="ar-EG" sz="2800" b="1" dirty="0" smtClean="0">
                <a:solidFill>
                  <a:srgbClr val="0070C0"/>
                </a:solidFill>
              </a:rPr>
              <a:t> فقد عرفته أنه تلك المجالات التي يترجكم فيها الفساد إلى الأفعال والممارسات الفعلية على أرض الواقع ، ومن ثم طالبت بتجريم هذه الممارسات وهي: الرشوة بأشكالها، والاختلاس، والمتاجرة بالنفوذ وإساءة استغلال الوظيفة، وغسل الأموال والكسب والإثراء غير المشروع وغيرها من أوجه الفساد الأخرى.</a:t>
            </a:r>
          </a:p>
        </p:txBody>
      </p:sp>
      <p:sp>
        <p:nvSpPr>
          <p:cNvPr id="3" name="عنوان 2"/>
          <p:cNvSpPr>
            <a:spLocks noGrp="1"/>
          </p:cNvSpPr>
          <p:nvPr>
            <p:ph type="title"/>
          </p:nvPr>
        </p:nvSpPr>
        <p:spPr>
          <a:xfrm>
            <a:off x="457200" y="571480"/>
            <a:ext cx="8229600" cy="714380"/>
          </a:xfrm>
        </p:spPr>
        <p:txBody>
          <a:bodyPr>
            <a:noAutofit/>
          </a:bodyPr>
          <a:lstStyle/>
          <a:p>
            <a:pPr algn="r"/>
            <a:r>
              <a:rPr lang="ar-EG" sz="4000" dirty="0" smtClean="0">
                <a:solidFill>
                  <a:srgbClr val="FF0000"/>
                </a:solidFill>
              </a:rPr>
              <a:t>المبحث الأول:</a:t>
            </a:r>
            <a:r>
              <a:rPr lang="en-US" sz="4000" dirty="0" smtClean="0">
                <a:solidFill>
                  <a:srgbClr val="FF0000"/>
                </a:solidFill>
              </a:rPr>
              <a:t> </a:t>
            </a:r>
            <a:r>
              <a:rPr lang="ar-EG" sz="4000" dirty="0" smtClean="0">
                <a:solidFill>
                  <a:srgbClr val="FF0000"/>
                </a:solidFill>
              </a:rPr>
              <a:t>مفهوم الفساد</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857232"/>
            <a:ext cx="8643998" cy="5786478"/>
          </a:xfrm>
        </p:spPr>
        <p:txBody>
          <a:bodyPr>
            <a:normAutofit/>
          </a:bodyPr>
          <a:lstStyle/>
          <a:p>
            <a:pPr algn="just">
              <a:buNone/>
            </a:pPr>
            <a:endParaRPr lang="ar-EG" sz="2800" b="1" dirty="0" smtClean="0">
              <a:solidFill>
                <a:srgbClr val="0070C0"/>
              </a:solidFill>
            </a:endParaRPr>
          </a:p>
          <a:p>
            <a:pPr algn="just">
              <a:buNone/>
            </a:pPr>
            <a:r>
              <a:rPr lang="ar-EG" sz="2800" b="1" dirty="0" smtClean="0">
                <a:solidFill>
                  <a:srgbClr val="00B050"/>
                </a:solidFill>
              </a:rPr>
              <a:t>   تعددت المفاهيم التي تناولت الفساد، نذكر منها:</a:t>
            </a:r>
          </a:p>
          <a:p>
            <a:pPr algn="just">
              <a:buNone/>
            </a:pPr>
            <a:endParaRPr lang="ar-EG" sz="2800" b="1" dirty="0" smtClean="0">
              <a:solidFill>
                <a:srgbClr val="0070C0"/>
              </a:solidFill>
            </a:endParaRPr>
          </a:p>
          <a:p>
            <a:pPr algn="just">
              <a:buNone/>
            </a:pPr>
            <a:r>
              <a:rPr lang="ar-EG" sz="2800" b="1" dirty="0" smtClean="0">
                <a:solidFill>
                  <a:srgbClr val="0070C0"/>
                </a:solidFill>
              </a:rPr>
              <a:t>  أما رجال القانون عرفوه بأنه يعد خروجا عن أحكام القانون والأنظمة الصادرة بموجب أو مخالفة السياسات العامة المعتمدة بهدف جني مكاسب له أو لآخرين ذوي علاقة أو استغلال غياب القانون بشكل واع للحصول على تلك المنافع مما قد يكون للفساد أثار مدمرة على القانون وعلى القضاء.</a:t>
            </a:r>
          </a:p>
        </p:txBody>
      </p:sp>
      <p:sp>
        <p:nvSpPr>
          <p:cNvPr id="3" name="عنوان 2"/>
          <p:cNvSpPr>
            <a:spLocks noGrp="1"/>
          </p:cNvSpPr>
          <p:nvPr>
            <p:ph type="title"/>
          </p:nvPr>
        </p:nvSpPr>
        <p:spPr>
          <a:xfrm>
            <a:off x="457200" y="571480"/>
            <a:ext cx="8229600" cy="714380"/>
          </a:xfrm>
        </p:spPr>
        <p:txBody>
          <a:bodyPr>
            <a:noAutofit/>
          </a:bodyPr>
          <a:lstStyle/>
          <a:p>
            <a:pPr algn="r"/>
            <a:r>
              <a:rPr lang="ar-EG" sz="4000" dirty="0" smtClean="0">
                <a:solidFill>
                  <a:srgbClr val="FF0000"/>
                </a:solidFill>
              </a:rPr>
              <a:t>المبحث الأول:</a:t>
            </a:r>
            <a:r>
              <a:rPr lang="en-US" sz="4000" dirty="0" smtClean="0">
                <a:solidFill>
                  <a:srgbClr val="FF0000"/>
                </a:solidFill>
              </a:rPr>
              <a:t> </a:t>
            </a:r>
            <a:r>
              <a:rPr lang="ar-EG" sz="4000" dirty="0" smtClean="0">
                <a:solidFill>
                  <a:srgbClr val="FF0000"/>
                </a:solidFill>
              </a:rPr>
              <a:t>مفهوم الفساد</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857232"/>
            <a:ext cx="8643998" cy="5786478"/>
          </a:xfrm>
        </p:spPr>
        <p:txBody>
          <a:bodyPr>
            <a:normAutofit/>
          </a:bodyPr>
          <a:lstStyle/>
          <a:p>
            <a:pPr algn="just">
              <a:buNone/>
            </a:pPr>
            <a:endParaRPr lang="ar-EG" sz="2800" b="1" dirty="0" smtClean="0">
              <a:solidFill>
                <a:srgbClr val="0070C0"/>
              </a:solidFill>
            </a:endParaRPr>
          </a:p>
          <a:p>
            <a:pPr algn="just">
              <a:buNone/>
            </a:pPr>
            <a:r>
              <a:rPr lang="ar-EG" sz="2800" b="1" dirty="0" smtClean="0">
                <a:solidFill>
                  <a:srgbClr val="00B050"/>
                </a:solidFill>
              </a:rPr>
              <a:t>   ومن الملاحظ أن التعريفات السابقة للفساد رغم اختلاف التعبير تتفق في مجملها على بعض النقاط المهمة وهي:</a:t>
            </a:r>
          </a:p>
          <a:p>
            <a:pPr algn="just">
              <a:buNone/>
            </a:pPr>
            <a:endParaRPr lang="ar-EG" sz="2800" b="1" dirty="0" smtClean="0">
              <a:solidFill>
                <a:srgbClr val="0070C0"/>
              </a:solidFill>
            </a:endParaRPr>
          </a:p>
          <a:p>
            <a:pPr algn="just">
              <a:buFont typeface="Wingdings" pitchFamily="2" charset="2"/>
              <a:buChar char="v"/>
            </a:pPr>
            <a:r>
              <a:rPr lang="ar-EG" sz="2800" b="1" dirty="0" smtClean="0">
                <a:solidFill>
                  <a:schemeClr val="accent3">
                    <a:lumMod val="75000"/>
                  </a:schemeClr>
                </a:solidFill>
              </a:rPr>
              <a:t>  يعتبر الفساد عمل مخالفاً للقانون والنظام وغير منسجم مع القيم الأخلاقية الايجابية السائدة في المجتمع.</a:t>
            </a:r>
          </a:p>
          <a:p>
            <a:pPr algn="just">
              <a:buFont typeface="Wingdings" pitchFamily="2" charset="2"/>
              <a:buChar char="v"/>
            </a:pPr>
            <a:endParaRPr lang="ar-EG" sz="2800" b="1" dirty="0" smtClean="0">
              <a:solidFill>
                <a:srgbClr val="0070C0"/>
              </a:solidFill>
            </a:endParaRPr>
          </a:p>
          <a:p>
            <a:pPr algn="just">
              <a:buFont typeface="Wingdings" pitchFamily="2" charset="2"/>
              <a:buChar char="v"/>
            </a:pPr>
            <a:r>
              <a:rPr lang="ar-EG" sz="2800" b="1" dirty="0" smtClean="0">
                <a:solidFill>
                  <a:schemeClr val="accent2">
                    <a:lumMod val="75000"/>
                  </a:schemeClr>
                </a:solidFill>
              </a:rPr>
              <a:t>يقام الفساد على أساس استغلال المنصب العام أو السلطة الممنوحة سواء في الوظائف العامة أو الخاصة لتحقيق منافع شخصية تكون على حساب المجتمع المحيط وما يلحق </a:t>
            </a:r>
            <a:r>
              <a:rPr lang="ar-EG" sz="2800" b="1" dirty="0" err="1" smtClean="0">
                <a:solidFill>
                  <a:schemeClr val="accent2">
                    <a:lumMod val="75000"/>
                  </a:schemeClr>
                </a:solidFill>
              </a:rPr>
              <a:t>به</a:t>
            </a:r>
            <a:r>
              <a:rPr lang="ar-EG" sz="2800" b="1" dirty="0" smtClean="0">
                <a:solidFill>
                  <a:schemeClr val="accent2">
                    <a:lumMod val="75000"/>
                  </a:schemeClr>
                </a:solidFill>
              </a:rPr>
              <a:t> من أثار سلبية.</a:t>
            </a:r>
          </a:p>
        </p:txBody>
      </p:sp>
      <p:sp>
        <p:nvSpPr>
          <p:cNvPr id="3" name="عنوان 2"/>
          <p:cNvSpPr>
            <a:spLocks noGrp="1"/>
          </p:cNvSpPr>
          <p:nvPr>
            <p:ph type="title"/>
          </p:nvPr>
        </p:nvSpPr>
        <p:spPr>
          <a:xfrm>
            <a:off x="457200" y="571480"/>
            <a:ext cx="8229600" cy="714380"/>
          </a:xfrm>
        </p:spPr>
        <p:txBody>
          <a:bodyPr>
            <a:noAutofit/>
          </a:bodyPr>
          <a:lstStyle/>
          <a:p>
            <a:pPr algn="r"/>
            <a:r>
              <a:rPr lang="ar-EG" sz="4000" dirty="0" smtClean="0">
                <a:solidFill>
                  <a:srgbClr val="FF0000"/>
                </a:solidFill>
              </a:rPr>
              <a:t>المبحث الأول:</a:t>
            </a:r>
            <a:r>
              <a:rPr lang="en-US" sz="4000" dirty="0" smtClean="0">
                <a:solidFill>
                  <a:srgbClr val="FF0000"/>
                </a:solidFill>
              </a:rPr>
              <a:t> </a:t>
            </a:r>
            <a:r>
              <a:rPr lang="ar-EG" sz="4000" dirty="0" smtClean="0">
                <a:solidFill>
                  <a:srgbClr val="FF0000"/>
                </a:solidFill>
              </a:rPr>
              <a:t>مفهوم الفساد</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857232"/>
            <a:ext cx="8643998" cy="5786478"/>
          </a:xfrm>
        </p:spPr>
        <p:txBody>
          <a:bodyPr>
            <a:normAutofit/>
          </a:bodyPr>
          <a:lstStyle/>
          <a:p>
            <a:pPr algn="just">
              <a:buNone/>
            </a:pPr>
            <a:endParaRPr lang="ar-EG" sz="2800" b="1" dirty="0" smtClean="0">
              <a:solidFill>
                <a:srgbClr val="0070C0"/>
              </a:solidFill>
            </a:endParaRPr>
          </a:p>
          <a:p>
            <a:pPr algn="just">
              <a:buNone/>
            </a:pPr>
            <a:r>
              <a:rPr lang="ar-EG" sz="2800" b="1" dirty="0" smtClean="0">
                <a:solidFill>
                  <a:srgbClr val="00B050"/>
                </a:solidFill>
              </a:rPr>
              <a:t>   ومن الملاحظ أن التعريفات السابقة للفساد رغم اختلاف التعبير تتفق في مجملها على بعض النقاط المهمة وهي:</a:t>
            </a:r>
          </a:p>
          <a:p>
            <a:pPr algn="just">
              <a:buFont typeface="Wingdings" pitchFamily="2" charset="2"/>
              <a:buChar char="v"/>
            </a:pPr>
            <a:r>
              <a:rPr lang="ar-EG" sz="2800" b="1" dirty="0" smtClean="0">
                <a:solidFill>
                  <a:schemeClr val="accent3">
                    <a:lumMod val="75000"/>
                  </a:schemeClr>
                </a:solidFill>
              </a:rPr>
              <a:t>إن الفساد جريمة مبنية على التفكير والحساب والتخطيط وليس العاطفة وعلية فهو من الجرائم التي تزيد التراكمات المادية غير الشرعية والمخالفة للقوانين وبالتالي تؤثر سلبيا في بنية المجتمع واقتصاده.</a:t>
            </a:r>
          </a:p>
          <a:p>
            <a:pPr algn="just">
              <a:buFont typeface="Wingdings" pitchFamily="2" charset="2"/>
              <a:buChar char="v"/>
            </a:pPr>
            <a:r>
              <a:rPr lang="ar-EG" sz="2800" b="1" dirty="0" smtClean="0">
                <a:solidFill>
                  <a:schemeClr val="accent1">
                    <a:lumMod val="75000"/>
                  </a:schemeClr>
                </a:solidFill>
              </a:rPr>
              <a:t>الفساد هو سوء سلوك ذاتي ينعكس سلبا على الآخرين“ وتكون المكاسب التي يجنيها الشخص على حساب المال العام“ أو المصلحة العامة حيث تتجسد في ازدياد صور الانحراف وامتدادها عبر شبكات تغامر باقتصاد ومقومات البلد </a:t>
            </a:r>
            <a:r>
              <a:rPr lang="ar-EG" sz="2800" b="1" dirty="0" err="1" smtClean="0">
                <a:solidFill>
                  <a:schemeClr val="accent1">
                    <a:lumMod val="75000"/>
                  </a:schemeClr>
                </a:solidFill>
              </a:rPr>
              <a:t>واضعافة</a:t>
            </a:r>
            <a:r>
              <a:rPr lang="ar-EG" sz="2800" b="1" dirty="0" smtClean="0">
                <a:solidFill>
                  <a:schemeClr val="accent1">
                    <a:lumMod val="75000"/>
                  </a:schemeClr>
                </a:solidFill>
              </a:rPr>
              <a:t> داخليا لتمتد إلى المتاجرة بمقدراته خارجيا.</a:t>
            </a:r>
          </a:p>
        </p:txBody>
      </p:sp>
      <p:sp>
        <p:nvSpPr>
          <p:cNvPr id="3" name="عنوان 2"/>
          <p:cNvSpPr>
            <a:spLocks noGrp="1"/>
          </p:cNvSpPr>
          <p:nvPr>
            <p:ph type="title"/>
          </p:nvPr>
        </p:nvSpPr>
        <p:spPr>
          <a:xfrm>
            <a:off x="457200" y="571480"/>
            <a:ext cx="8229600" cy="714380"/>
          </a:xfrm>
        </p:spPr>
        <p:txBody>
          <a:bodyPr>
            <a:noAutofit/>
          </a:bodyPr>
          <a:lstStyle/>
          <a:p>
            <a:pPr algn="r"/>
            <a:r>
              <a:rPr lang="ar-EG" sz="4000" dirty="0" smtClean="0">
                <a:solidFill>
                  <a:srgbClr val="FF0000"/>
                </a:solidFill>
              </a:rPr>
              <a:t>المبحث الأول:</a:t>
            </a:r>
            <a:r>
              <a:rPr lang="en-US" sz="4000" dirty="0" smtClean="0">
                <a:solidFill>
                  <a:srgbClr val="FF0000"/>
                </a:solidFill>
              </a:rPr>
              <a:t> </a:t>
            </a:r>
            <a:r>
              <a:rPr lang="ar-EG" sz="4000" dirty="0" smtClean="0">
                <a:solidFill>
                  <a:srgbClr val="FF0000"/>
                </a:solidFill>
              </a:rPr>
              <a:t>مفهوم الفساد</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214313" y="1071546"/>
          <a:ext cx="8643937" cy="5572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وان 2"/>
          <p:cNvSpPr>
            <a:spLocks noGrp="1"/>
          </p:cNvSpPr>
          <p:nvPr>
            <p:ph type="title"/>
          </p:nvPr>
        </p:nvSpPr>
        <p:spPr>
          <a:xfrm>
            <a:off x="457200" y="571480"/>
            <a:ext cx="8229600" cy="714380"/>
          </a:xfrm>
        </p:spPr>
        <p:txBody>
          <a:bodyPr>
            <a:noAutofit/>
          </a:bodyPr>
          <a:lstStyle/>
          <a:p>
            <a:pPr algn="r"/>
            <a:r>
              <a:rPr lang="ar-EG" sz="4000" dirty="0" smtClean="0">
                <a:solidFill>
                  <a:srgbClr val="FF0000"/>
                </a:solidFill>
              </a:rPr>
              <a:t>المبحث الثاني:</a:t>
            </a:r>
            <a:r>
              <a:rPr lang="en-US" sz="4000" dirty="0" smtClean="0">
                <a:solidFill>
                  <a:srgbClr val="FF0000"/>
                </a:solidFill>
              </a:rPr>
              <a:t> </a:t>
            </a:r>
            <a:r>
              <a:rPr lang="ar-EG" sz="4000" dirty="0" smtClean="0">
                <a:solidFill>
                  <a:srgbClr val="FF0000"/>
                </a:solidFill>
              </a:rPr>
              <a:t>أنواع وصور الفساد</a:t>
            </a:r>
            <a:r>
              <a:rPr lang="en-US" sz="4000" dirty="0" smtClean="0">
                <a:solidFill>
                  <a:srgbClr val="FF0000"/>
                </a:solidFill>
              </a:rPr>
              <a:t/>
            </a:r>
            <a:br>
              <a:rPr lang="en-US" sz="4000" dirty="0" smtClean="0">
                <a:solidFill>
                  <a:srgbClr val="FF0000"/>
                </a:solidFill>
              </a:rPr>
            </a:br>
            <a:endParaRPr lang="ar-EG" sz="2800" dirty="0">
              <a:solidFill>
                <a:srgbClr val="0070C0"/>
              </a:solidFill>
              <a:latin typeface="+mn-lt"/>
              <a:ea typeface="+mn-ea"/>
              <a:cs typeface="+mn-cs"/>
            </a:endParaRPr>
          </a:p>
        </p:txBody>
      </p:sp>
    </p:spTree>
    <p:custDataLst>
      <p:tags r:id="rId1"/>
    </p:custDataLst>
  </p:cSld>
  <p:clrMapOvr>
    <a:masterClrMapping/>
  </p:clrMapOvr>
  <p:transition spd="slow" advTm="51992"/>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ags/tag10.xml><?xml version="1.0" encoding="utf-8"?>
<p:tagLst xmlns:a="http://schemas.openxmlformats.org/drawingml/2006/main" xmlns:r="http://schemas.openxmlformats.org/officeDocument/2006/relationships" xmlns:p="http://schemas.openxmlformats.org/presentationml/2006/main">
  <p:tag name="TIMING" val="|1.8"/>
</p:tagLst>
</file>

<file path=ppt/tags/tag11.xml><?xml version="1.0" encoding="utf-8"?>
<p:tagLst xmlns:a="http://schemas.openxmlformats.org/drawingml/2006/main" xmlns:r="http://schemas.openxmlformats.org/officeDocument/2006/relationships" xmlns:p="http://schemas.openxmlformats.org/presentationml/2006/main">
  <p:tag name="TIMING" val="|1.8"/>
</p:tagLst>
</file>

<file path=ppt/tags/tag12.xml><?xml version="1.0" encoding="utf-8"?>
<p:tagLst xmlns:a="http://schemas.openxmlformats.org/drawingml/2006/main" xmlns:r="http://schemas.openxmlformats.org/officeDocument/2006/relationships" xmlns:p="http://schemas.openxmlformats.org/presentationml/2006/main">
  <p:tag name="TIMING" val="|1.8"/>
</p:tagLst>
</file>

<file path=ppt/tags/tag13.xml><?xml version="1.0" encoding="utf-8"?>
<p:tagLst xmlns:a="http://schemas.openxmlformats.org/drawingml/2006/main" xmlns:r="http://schemas.openxmlformats.org/officeDocument/2006/relationships" xmlns:p="http://schemas.openxmlformats.org/presentationml/2006/main">
  <p:tag name="TIMING" val="|1.8"/>
</p:tagLst>
</file>

<file path=ppt/tags/tag14.xml><?xml version="1.0" encoding="utf-8"?>
<p:tagLst xmlns:a="http://schemas.openxmlformats.org/drawingml/2006/main" xmlns:r="http://schemas.openxmlformats.org/officeDocument/2006/relationships" xmlns:p="http://schemas.openxmlformats.org/presentationml/2006/main">
  <p:tag name="TIMING" val="|1.8"/>
</p:tagLst>
</file>

<file path=ppt/tags/tag15.xml><?xml version="1.0" encoding="utf-8"?>
<p:tagLst xmlns:a="http://schemas.openxmlformats.org/drawingml/2006/main" xmlns:r="http://schemas.openxmlformats.org/officeDocument/2006/relationships" xmlns:p="http://schemas.openxmlformats.org/presentationml/2006/main">
  <p:tag name="TIMING" val="|1.8"/>
</p:tagLst>
</file>

<file path=ppt/tags/tag16.xml><?xml version="1.0" encoding="utf-8"?>
<p:tagLst xmlns:a="http://schemas.openxmlformats.org/drawingml/2006/main" xmlns:r="http://schemas.openxmlformats.org/officeDocument/2006/relationships" xmlns:p="http://schemas.openxmlformats.org/presentationml/2006/main">
  <p:tag name="TIMING" val="|1.8"/>
</p:tagLst>
</file>

<file path=ppt/tags/tag17.xml><?xml version="1.0" encoding="utf-8"?>
<p:tagLst xmlns:a="http://schemas.openxmlformats.org/drawingml/2006/main" xmlns:r="http://schemas.openxmlformats.org/officeDocument/2006/relationships" xmlns:p="http://schemas.openxmlformats.org/presentationml/2006/main">
  <p:tag name="TIMING" val="|1.8"/>
</p:tagLst>
</file>

<file path=ppt/tags/tag18.xml><?xml version="1.0" encoding="utf-8"?>
<p:tagLst xmlns:a="http://schemas.openxmlformats.org/drawingml/2006/main" xmlns:r="http://schemas.openxmlformats.org/officeDocument/2006/relationships" xmlns:p="http://schemas.openxmlformats.org/presentationml/2006/main">
  <p:tag name="TIMING" val="|1.8"/>
</p:tagLst>
</file>

<file path=ppt/tags/tag19.xml><?xml version="1.0" encoding="utf-8"?>
<p:tagLst xmlns:a="http://schemas.openxmlformats.org/drawingml/2006/main" xmlns:r="http://schemas.openxmlformats.org/officeDocument/2006/relationships" xmlns:p="http://schemas.openxmlformats.org/presentationml/2006/main">
  <p:tag name="TIMING" val="|1.8"/>
</p:tagLst>
</file>

<file path=ppt/tags/tag2.xml><?xml version="1.0" encoding="utf-8"?>
<p:tagLst xmlns:a="http://schemas.openxmlformats.org/drawingml/2006/main" xmlns:r="http://schemas.openxmlformats.org/officeDocument/2006/relationships" xmlns:p="http://schemas.openxmlformats.org/presentationml/2006/main">
  <p:tag name="TIMING" val="|0.8"/>
</p:tagLst>
</file>

<file path=ppt/tags/tag20.xml><?xml version="1.0" encoding="utf-8"?>
<p:tagLst xmlns:a="http://schemas.openxmlformats.org/drawingml/2006/main" xmlns:r="http://schemas.openxmlformats.org/officeDocument/2006/relationships" xmlns:p="http://schemas.openxmlformats.org/presentationml/2006/main">
  <p:tag name="TIMING" val="|1.8"/>
</p:tagLst>
</file>

<file path=ppt/tags/tag3.xml><?xml version="1.0" encoding="utf-8"?>
<p:tagLst xmlns:a="http://schemas.openxmlformats.org/drawingml/2006/main" xmlns:r="http://schemas.openxmlformats.org/officeDocument/2006/relationships" xmlns:p="http://schemas.openxmlformats.org/presentationml/2006/main">
  <p:tag name="TIMING" val="|1.4"/>
</p:tagLst>
</file>

<file path=ppt/tags/tag4.xml><?xml version="1.0" encoding="utf-8"?>
<p:tagLst xmlns:a="http://schemas.openxmlformats.org/drawingml/2006/main" xmlns:r="http://schemas.openxmlformats.org/officeDocument/2006/relationships" xmlns:p="http://schemas.openxmlformats.org/presentationml/2006/main">
  <p:tag name="TIMING" val="|1.8"/>
</p:tagLst>
</file>

<file path=ppt/tags/tag5.xml><?xml version="1.0" encoding="utf-8"?>
<p:tagLst xmlns:a="http://schemas.openxmlformats.org/drawingml/2006/main" xmlns:r="http://schemas.openxmlformats.org/officeDocument/2006/relationships" xmlns:p="http://schemas.openxmlformats.org/presentationml/2006/main">
  <p:tag name="TIMING" val="|1.8"/>
</p:tagLst>
</file>

<file path=ppt/tags/tag6.xml><?xml version="1.0" encoding="utf-8"?>
<p:tagLst xmlns:a="http://schemas.openxmlformats.org/drawingml/2006/main" xmlns:r="http://schemas.openxmlformats.org/officeDocument/2006/relationships" xmlns:p="http://schemas.openxmlformats.org/presentationml/2006/main">
  <p:tag name="TIMING" val="|1.8"/>
</p:tagLst>
</file>

<file path=ppt/tags/tag7.xml><?xml version="1.0" encoding="utf-8"?>
<p:tagLst xmlns:a="http://schemas.openxmlformats.org/drawingml/2006/main" xmlns:r="http://schemas.openxmlformats.org/officeDocument/2006/relationships" xmlns:p="http://schemas.openxmlformats.org/presentationml/2006/main">
  <p:tag name="TIMING" val="|1.8"/>
</p:tagLst>
</file>

<file path=ppt/tags/tag8.xml><?xml version="1.0" encoding="utf-8"?>
<p:tagLst xmlns:a="http://schemas.openxmlformats.org/drawingml/2006/main" xmlns:r="http://schemas.openxmlformats.org/officeDocument/2006/relationships" xmlns:p="http://schemas.openxmlformats.org/presentationml/2006/main">
  <p:tag name="TIMING" val="|1.8"/>
</p:tagLst>
</file>

<file path=ppt/tags/tag9.xml><?xml version="1.0" encoding="utf-8"?>
<p:tagLst xmlns:a="http://schemas.openxmlformats.org/drawingml/2006/main" xmlns:r="http://schemas.openxmlformats.org/officeDocument/2006/relationships" xmlns:p="http://schemas.openxmlformats.org/presentationml/2006/main">
  <p:tag name="TIMING" val="|1.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TotalTime>
  <Words>1147</Words>
  <Application>Microsoft Office PowerPoint</Application>
  <PresentationFormat>عرض على الشاشة (3:4)‏</PresentationFormat>
  <Paragraphs>82</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ملتقى</vt:lpstr>
      <vt:lpstr>المحاضرة الأولى المقرر/ حقوق الإنسان ومكافحة الفساد الفرقة/ الأولى  تعليم عام وأساسي جميع الشعب  </vt:lpstr>
      <vt:lpstr> الفصل الثاني  مكافحة الفساد    </vt:lpstr>
      <vt:lpstr>مقدمة: </vt:lpstr>
      <vt:lpstr>المبحث الأول: مفهوم الفساد </vt:lpstr>
      <vt:lpstr>المبحث الأول: مفهوم الفساد </vt:lpstr>
      <vt:lpstr>المبحث الأول: مفهوم الفساد </vt:lpstr>
      <vt:lpstr>المبحث الأول: مفهوم الفساد </vt:lpstr>
      <vt:lpstr>المبحث الأول: مفهوم الفساد </vt:lpstr>
      <vt:lpstr>المبحث الثاني: أنواع وصور الفساد </vt:lpstr>
      <vt:lpstr>أ- الفساد المالي: وتتمثل صور الفساد المالي في:  </vt:lpstr>
      <vt:lpstr>أ- الفساد المالي: وتتمثل صور الفساد المالي في:  </vt:lpstr>
      <vt:lpstr>أ- الفساد المالي: وتتمثل صور الفساد المالي في:  </vt:lpstr>
      <vt:lpstr>أ- الفساد المالي: وتتمثل صور الفساد المالي في:  </vt:lpstr>
      <vt:lpstr>أ- الفساد المالي: وتتمثل صور الفساد المالي في:  </vt:lpstr>
      <vt:lpstr>ب- الفساد الإداري:  </vt:lpstr>
      <vt:lpstr>ب- الفساد الإداري: وتتمثل صور الفساد الإداري في:</vt:lpstr>
      <vt:lpstr>ب- الفساد الإداري: وتتمثل صور الفساد الإداري في:</vt:lpstr>
      <vt:lpstr>ب- الفساد الإداري: وتتمثل صور الفساد الإداري في:</vt:lpstr>
      <vt:lpstr>ج- الفساد السياسي:  </vt:lpstr>
      <vt:lpstr>د- الفساد الأخلاقي: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السنوي للقسم  للعام الجامعي 2015م/2016م</dc:title>
  <dc:creator>hp</dc:creator>
  <cp:lastModifiedBy>123</cp:lastModifiedBy>
  <cp:revision>86</cp:revision>
  <dcterms:created xsi:type="dcterms:W3CDTF">2016-08-21T10:21:55Z</dcterms:created>
  <dcterms:modified xsi:type="dcterms:W3CDTF">2020-03-17T15:28:02Z</dcterms:modified>
</cp:coreProperties>
</file>